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Source Code Pro"/>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SourceCodePro-regular.fntdata"/><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SourceCodePr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744575"/>
            <a:ext cx="8520600" cy="1139100"/>
          </a:xfrm>
          <a:prstGeom prst="rect">
            <a:avLst/>
          </a:prstGeom>
        </p:spPr>
        <p:txBody>
          <a:bodyPr anchorCtr="0" anchor="b" bIns="91425" lIns="91425" rIns="91425" tIns="91425">
            <a:noAutofit/>
          </a:bodyPr>
          <a:lstStyle/>
          <a:p>
            <a:pPr lvl="0">
              <a:spcBef>
                <a:spcPts val="0"/>
              </a:spcBef>
              <a:buNone/>
            </a:pPr>
            <a:r>
              <a:rPr lang="en"/>
              <a:t>Predicting Salary</a:t>
            </a:r>
          </a:p>
        </p:txBody>
      </p:sp>
      <p:sp>
        <p:nvSpPr>
          <p:cNvPr id="55" name="Shape 55"/>
          <p:cNvSpPr txBox="1"/>
          <p:nvPr>
            <p:ph idx="1" type="subTitle"/>
          </p:nvPr>
        </p:nvSpPr>
        <p:spPr>
          <a:xfrm>
            <a:off x="311700" y="2073675"/>
            <a:ext cx="8520600" cy="792600"/>
          </a:xfrm>
          <a:prstGeom prst="rect">
            <a:avLst/>
          </a:prstGeom>
        </p:spPr>
        <p:txBody>
          <a:bodyPr anchorCtr="0" anchor="t" bIns="91425" lIns="91425" rIns="91425" tIns="91425">
            <a:noAutofit/>
          </a:bodyPr>
          <a:lstStyle/>
          <a:p>
            <a:pPr lvl="0">
              <a:spcBef>
                <a:spcPts val="0"/>
              </a:spcBef>
              <a:buNone/>
            </a:pPr>
            <a:r>
              <a:rPr lang="en"/>
              <a:t>Using cost of living index</a:t>
            </a:r>
          </a:p>
        </p:txBody>
      </p:sp>
      <p:sp>
        <p:nvSpPr>
          <p:cNvPr id="56" name="Shape 56"/>
          <p:cNvSpPr txBox="1"/>
          <p:nvPr/>
        </p:nvSpPr>
        <p:spPr>
          <a:xfrm>
            <a:off x="243025" y="4186050"/>
            <a:ext cx="2946600" cy="243000"/>
          </a:xfrm>
          <a:prstGeom prst="rect">
            <a:avLst/>
          </a:prstGeom>
          <a:noFill/>
          <a:ln>
            <a:noFill/>
          </a:ln>
        </p:spPr>
        <p:txBody>
          <a:bodyPr anchorCtr="0" anchor="t" bIns="91425" lIns="91425" rIns="91425" tIns="91425">
            <a:noAutofit/>
          </a:bodyPr>
          <a:lstStyle/>
          <a:p>
            <a:pPr lvl="0">
              <a:spcBef>
                <a:spcPts val="0"/>
              </a:spcBef>
              <a:buNone/>
            </a:pPr>
            <a:r>
              <a:rPr lang="en">
                <a:solidFill>
                  <a:srgbClr val="666666"/>
                </a:solidFill>
              </a:rPr>
              <a:t>Machine Learning Projects</a:t>
            </a:r>
          </a:p>
        </p:txBody>
      </p:sp>
      <p:sp>
        <p:nvSpPr>
          <p:cNvPr id="57" name="Shape 57"/>
          <p:cNvSpPr txBox="1"/>
          <p:nvPr/>
        </p:nvSpPr>
        <p:spPr>
          <a:xfrm>
            <a:off x="7160850" y="4080450"/>
            <a:ext cx="2534700" cy="897600"/>
          </a:xfrm>
          <a:prstGeom prst="rect">
            <a:avLst/>
          </a:prstGeom>
          <a:noFill/>
          <a:ln>
            <a:noFill/>
          </a:ln>
        </p:spPr>
        <p:txBody>
          <a:bodyPr anchorCtr="0" anchor="t" bIns="91425" lIns="91425" rIns="91425" tIns="91425">
            <a:noAutofit/>
          </a:bodyPr>
          <a:lstStyle/>
          <a:p>
            <a:pPr lvl="0">
              <a:spcBef>
                <a:spcPts val="0"/>
              </a:spcBef>
              <a:buNone/>
            </a:pPr>
            <a:r>
              <a:rPr lang="en">
                <a:solidFill>
                  <a:srgbClr val="666666"/>
                </a:solidFill>
              </a:rPr>
              <a:t>By Tafani Rabbani </a:t>
            </a:r>
            <a:br>
              <a:rPr lang="en">
                <a:solidFill>
                  <a:srgbClr val="666666"/>
                </a:solidFill>
              </a:rPr>
            </a:br>
            <a:r>
              <a:rPr lang="en">
                <a:solidFill>
                  <a:srgbClr val="666666"/>
                </a:solidFill>
              </a:rPr>
              <a:t>Hady Nourallah</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490250" y="450150"/>
            <a:ext cx="2266500" cy="356100"/>
          </a:xfrm>
          <a:prstGeom prst="rect">
            <a:avLst/>
          </a:prstGeom>
        </p:spPr>
        <p:txBody>
          <a:bodyPr anchorCtr="0" anchor="ctr" bIns="91425" lIns="91425" rIns="91425" tIns="91425">
            <a:noAutofit/>
          </a:bodyPr>
          <a:lstStyle/>
          <a:p>
            <a:pPr lvl="0">
              <a:spcBef>
                <a:spcPts val="0"/>
              </a:spcBef>
              <a:buNone/>
            </a:pPr>
            <a:r>
              <a:rPr lang="en" sz="1400"/>
              <a:t>The M5P linear models</a:t>
            </a:r>
          </a:p>
        </p:txBody>
      </p:sp>
      <p:sp>
        <p:nvSpPr>
          <p:cNvPr id="136" name="Shape 136"/>
          <p:cNvSpPr txBox="1"/>
          <p:nvPr/>
        </p:nvSpPr>
        <p:spPr>
          <a:xfrm>
            <a:off x="602125" y="1017575"/>
            <a:ext cx="2672100" cy="1573800"/>
          </a:xfrm>
          <a:prstGeom prst="rect">
            <a:avLst/>
          </a:prstGeom>
          <a:noFill/>
          <a:ln>
            <a:noFill/>
          </a:ln>
        </p:spPr>
        <p:txBody>
          <a:bodyPr anchorCtr="0" anchor="t" bIns="91425" lIns="91425" rIns="91425" tIns="91425">
            <a:noAutofit/>
          </a:bodyPr>
          <a:lstStyle/>
          <a:p>
            <a:pPr lvl="0">
              <a:spcBef>
                <a:spcPts val="0"/>
              </a:spcBef>
              <a:buNone/>
            </a:pPr>
            <a:r>
              <a:rPr lang="en" sz="1200">
                <a:solidFill>
                  <a:srgbClr val="B7B7B7"/>
                </a:solidFill>
              </a:rPr>
              <a:t>LM num: 1</a:t>
            </a:r>
          </a:p>
          <a:p>
            <a:pPr lvl="0">
              <a:spcBef>
                <a:spcPts val="0"/>
              </a:spcBef>
              <a:buNone/>
            </a:pPr>
            <a:r>
              <a:rPr lang="en" sz="1200">
                <a:solidFill>
                  <a:srgbClr val="B7B7B7"/>
                </a:solidFill>
              </a:rPr>
              <a:t>salary = </a:t>
            </a:r>
          </a:p>
          <a:p>
            <a:pPr lvl="0">
              <a:spcBef>
                <a:spcPts val="0"/>
              </a:spcBef>
              <a:buNone/>
            </a:pPr>
            <a:r>
              <a:rPr lang="en" sz="1200">
                <a:solidFill>
                  <a:srgbClr val="B7B7B7"/>
                </a:solidFill>
              </a:rPr>
              <a:t>	0.001 * Groceries </a:t>
            </a:r>
          </a:p>
          <a:p>
            <a:pPr lvl="0">
              <a:spcBef>
                <a:spcPts val="0"/>
              </a:spcBef>
              <a:buNone/>
            </a:pPr>
            <a:r>
              <a:rPr lang="en" sz="1200">
                <a:solidFill>
                  <a:srgbClr val="B7B7B7"/>
                </a:solidFill>
              </a:rPr>
              <a:t>	+ 0.1613 * coli </a:t>
            </a:r>
          </a:p>
          <a:p>
            <a:pPr lvl="0">
              <a:spcBef>
                <a:spcPts val="0"/>
              </a:spcBef>
              <a:buNone/>
            </a:pPr>
            <a:r>
              <a:rPr lang="en" sz="1200">
                <a:solidFill>
                  <a:srgbClr val="B7B7B7"/>
                </a:solidFill>
              </a:rPr>
              <a:t>	+ 0.1088 * RentIndex </a:t>
            </a:r>
          </a:p>
          <a:p>
            <a:pPr lvl="0">
              <a:spcBef>
                <a:spcPts val="0"/>
              </a:spcBef>
              <a:buNone/>
            </a:pPr>
            <a:r>
              <a:rPr lang="en" sz="1200">
                <a:solidFill>
                  <a:srgbClr val="B7B7B7"/>
                </a:solidFill>
              </a:rPr>
              <a:t>	+ 0.0226 * Restaurant </a:t>
            </a:r>
          </a:p>
          <a:p>
            <a:pPr lvl="0">
              <a:spcBef>
                <a:spcPts val="0"/>
              </a:spcBef>
              <a:buNone/>
            </a:pPr>
            <a:r>
              <a:rPr lang="en" sz="1200">
                <a:solidFill>
                  <a:srgbClr val="B7B7B7"/>
                </a:solidFill>
              </a:rPr>
              <a:t>	+ 0.2363 * Purchase </a:t>
            </a:r>
          </a:p>
          <a:p>
            <a:pPr lvl="0">
              <a:spcBef>
                <a:spcPts val="0"/>
              </a:spcBef>
              <a:buNone/>
            </a:pPr>
            <a:r>
              <a:rPr lang="en" sz="1200">
                <a:solidFill>
                  <a:srgbClr val="B7B7B7"/>
                </a:solidFill>
              </a:rPr>
              <a:t>	- 8.4344</a:t>
            </a:r>
          </a:p>
          <a:p>
            <a:pPr lvl="0">
              <a:spcBef>
                <a:spcPts val="0"/>
              </a:spcBef>
              <a:buNone/>
            </a:pPr>
            <a:r>
              <a:t/>
            </a:r>
            <a:endParaRPr sz="1200">
              <a:solidFill>
                <a:srgbClr val="B7B7B7"/>
              </a:solidFill>
            </a:endParaRPr>
          </a:p>
          <a:p>
            <a:pPr lvl="0">
              <a:spcBef>
                <a:spcPts val="0"/>
              </a:spcBef>
              <a:buNone/>
            </a:pPr>
            <a:r>
              <a:t/>
            </a:r>
            <a:endParaRPr sz="1200">
              <a:solidFill>
                <a:srgbClr val="B7B7B7"/>
              </a:solidFill>
            </a:endParaRPr>
          </a:p>
        </p:txBody>
      </p:sp>
      <p:sp>
        <p:nvSpPr>
          <p:cNvPr id="137" name="Shape 137"/>
          <p:cNvSpPr txBox="1"/>
          <p:nvPr/>
        </p:nvSpPr>
        <p:spPr>
          <a:xfrm>
            <a:off x="2993575" y="1017575"/>
            <a:ext cx="2672100" cy="1573800"/>
          </a:xfrm>
          <a:prstGeom prst="rect">
            <a:avLst/>
          </a:prstGeom>
          <a:noFill/>
          <a:ln>
            <a:noFill/>
          </a:ln>
        </p:spPr>
        <p:txBody>
          <a:bodyPr anchorCtr="0" anchor="t" bIns="91425" lIns="91425" rIns="91425" tIns="91425">
            <a:noAutofit/>
          </a:bodyPr>
          <a:lstStyle/>
          <a:p>
            <a:pPr lvl="0">
              <a:spcBef>
                <a:spcPts val="0"/>
              </a:spcBef>
              <a:buNone/>
            </a:pPr>
            <a:r>
              <a:rPr lang="en" sz="1200">
                <a:solidFill>
                  <a:srgbClr val="B7B7B7"/>
                </a:solidFill>
              </a:rPr>
              <a:t>LM num: 2</a:t>
            </a:r>
          </a:p>
          <a:p>
            <a:pPr lvl="0">
              <a:spcBef>
                <a:spcPts val="0"/>
              </a:spcBef>
              <a:buNone/>
            </a:pPr>
            <a:r>
              <a:rPr lang="en" sz="1200">
                <a:solidFill>
                  <a:srgbClr val="B7B7B7"/>
                </a:solidFill>
              </a:rPr>
              <a:t>salary = </a:t>
            </a:r>
          </a:p>
          <a:p>
            <a:pPr lvl="0">
              <a:spcBef>
                <a:spcPts val="0"/>
              </a:spcBef>
              <a:buNone/>
            </a:pPr>
            <a:r>
              <a:rPr lang="en" sz="1200">
                <a:solidFill>
                  <a:srgbClr val="B7B7B7"/>
                </a:solidFill>
              </a:rPr>
              <a:t>	0.001 * Groceries </a:t>
            </a:r>
          </a:p>
          <a:p>
            <a:pPr lvl="0">
              <a:spcBef>
                <a:spcPts val="0"/>
              </a:spcBef>
              <a:buNone/>
            </a:pPr>
            <a:r>
              <a:rPr lang="en" sz="1200">
                <a:solidFill>
                  <a:srgbClr val="B7B7B7"/>
                </a:solidFill>
              </a:rPr>
              <a:t>	+ 0.1901 * coli </a:t>
            </a:r>
          </a:p>
          <a:p>
            <a:pPr lvl="0">
              <a:spcBef>
                <a:spcPts val="0"/>
              </a:spcBef>
              <a:buNone/>
            </a:pPr>
            <a:r>
              <a:rPr lang="en" sz="1200">
                <a:solidFill>
                  <a:srgbClr val="B7B7B7"/>
                </a:solidFill>
              </a:rPr>
              <a:t>	+ 0.1088 * RentIndex </a:t>
            </a:r>
          </a:p>
          <a:p>
            <a:pPr lvl="0">
              <a:spcBef>
                <a:spcPts val="0"/>
              </a:spcBef>
              <a:buNone/>
            </a:pPr>
            <a:r>
              <a:rPr lang="en" sz="1200">
                <a:solidFill>
                  <a:srgbClr val="B7B7B7"/>
                </a:solidFill>
              </a:rPr>
              <a:t>	+ 0.0226 * Restaurant </a:t>
            </a:r>
          </a:p>
          <a:p>
            <a:pPr lvl="0">
              <a:spcBef>
                <a:spcPts val="0"/>
              </a:spcBef>
              <a:buNone/>
            </a:pPr>
            <a:r>
              <a:rPr lang="en" sz="1200">
                <a:solidFill>
                  <a:srgbClr val="B7B7B7"/>
                </a:solidFill>
              </a:rPr>
              <a:t>	+ 0.1514 * Purchase </a:t>
            </a:r>
          </a:p>
          <a:p>
            <a:pPr lvl="0">
              <a:spcBef>
                <a:spcPts val="0"/>
              </a:spcBef>
              <a:buNone/>
            </a:pPr>
            <a:r>
              <a:rPr lang="en" sz="1200">
                <a:solidFill>
                  <a:srgbClr val="B7B7B7"/>
                </a:solidFill>
              </a:rPr>
              <a:t>	- 6.46</a:t>
            </a:r>
          </a:p>
          <a:p>
            <a:pPr lvl="0" rtl="0">
              <a:spcBef>
                <a:spcPts val="0"/>
              </a:spcBef>
              <a:buNone/>
            </a:pPr>
            <a:r>
              <a:t/>
            </a:r>
            <a:endParaRPr sz="1200">
              <a:solidFill>
                <a:srgbClr val="B7B7B7"/>
              </a:solidFill>
            </a:endParaRPr>
          </a:p>
        </p:txBody>
      </p:sp>
      <p:sp>
        <p:nvSpPr>
          <p:cNvPr id="138" name="Shape 138"/>
          <p:cNvSpPr txBox="1"/>
          <p:nvPr/>
        </p:nvSpPr>
        <p:spPr>
          <a:xfrm>
            <a:off x="5458950" y="1017575"/>
            <a:ext cx="2672100" cy="1573800"/>
          </a:xfrm>
          <a:prstGeom prst="rect">
            <a:avLst/>
          </a:prstGeom>
          <a:noFill/>
          <a:ln>
            <a:noFill/>
          </a:ln>
        </p:spPr>
        <p:txBody>
          <a:bodyPr anchorCtr="0" anchor="t" bIns="91425" lIns="91425" rIns="91425" tIns="91425">
            <a:noAutofit/>
          </a:bodyPr>
          <a:lstStyle/>
          <a:p>
            <a:pPr lvl="0">
              <a:spcBef>
                <a:spcPts val="0"/>
              </a:spcBef>
              <a:buNone/>
            </a:pPr>
            <a:r>
              <a:rPr lang="en" sz="1200">
                <a:solidFill>
                  <a:srgbClr val="B7B7B7"/>
                </a:solidFill>
              </a:rPr>
              <a:t>LM num: 3</a:t>
            </a:r>
          </a:p>
          <a:p>
            <a:pPr lvl="0">
              <a:spcBef>
                <a:spcPts val="0"/>
              </a:spcBef>
              <a:buNone/>
            </a:pPr>
            <a:r>
              <a:rPr lang="en" sz="1200">
                <a:solidFill>
                  <a:srgbClr val="B7B7B7"/>
                </a:solidFill>
              </a:rPr>
              <a:t>salary = </a:t>
            </a:r>
          </a:p>
          <a:p>
            <a:pPr lvl="0">
              <a:spcBef>
                <a:spcPts val="0"/>
              </a:spcBef>
              <a:buNone/>
            </a:pPr>
            <a:r>
              <a:rPr lang="en" sz="1200">
                <a:solidFill>
                  <a:srgbClr val="B7B7B7"/>
                </a:solidFill>
              </a:rPr>
              <a:t>	-0.0394 * Groceries </a:t>
            </a:r>
          </a:p>
          <a:p>
            <a:pPr lvl="0">
              <a:spcBef>
                <a:spcPts val="0"/>
              </a:spcBef>
              <a:buNone/>
            </a:pPr>
            <a:r>
              <a:rPr lang="en" sz="1200">
                <a:solidFill>
                  <a:srgbClr val="B7B7B7"/>
                </a:solidFill>
              </a:rPr>
              <a:t>	+ 0.2381 * coli </a:t>
            </a:r>
          </a:p>
          <a:p>
            <a:pPr lvl="0">
              <a:spcBef>
                <a:spcPts val="0"/>
              </a:spcBef>
              <a:buNone/>
            </a:pPr>
            <a:r>
              <a:rPr lang="en" sz="1200">
                <a:solidFill>
                  <a:srgbClr val="B7B7B7"/>
                </a:solidFill>
              </a:rPr>
              <a:t>	+ 0.2631 * RentIndex </a:t>
            </a:r>
          </a:p>
          <a:p>
            <a:pPr lvl="0">
              <a:spcBef>
                <a:spcPts val="0"/>
              </a:spcBef>
              <a:buNone/>
            </a:pPr>
            <a:r>
              <a:rPr lang="en" sz="1200">
                <a:solidFill>
                  <a:srgbClr val="B7B7B7"/>
                </a:solidFill>
              </a:rPr>
              <a:t>	+ 0.0226 * Restaurant </a:t>
            </a:r>
          </a:p>
          <a:p>
            <a:pPr lvl="0">
              <a:spcBef>
                <a:spcPts val="0"/>
              </a:spcBef>
              <a:buNone/>
            </a:pPr>
            <a:r>
              <a:rPr lang="en" sz="1200">
                <a:solidFill>
                  <a:srgbClr val="B7B7B7"/>
                </a:solidFill>
              </a:rPr>
              <a:t>	+ 0.2782 * Purchase </a:t>
            </a:r>
          </a:p>
          <a:p>
            <a:pPr lvl="0">
              <a:spcBef>
                <a:spcPts val="0"/>
              </a:spcBef>
              <a:buNone/>
            </a:pPr>
            <a:r>
              <a:rPr lang="en" sz="1200">
                <a:solidFill>
                  <a:srgbClr val="B7B7B7"/>
                </a:solidFill>
              </a:rPr>
              <a:t>	- 13.3474</a:t>
            </a:r>
          </a:p>
          <a:p>
            <a:pPr lvl="0" rtl="0">
              <a:spcBef>
                <a:spcPts val="0"/>
              </a:spcBef>
              <a:buNone/>
            </a:pPr>
            <a:r>
              <a:t/>
            </a:r>
            <a:endParaRPr sz="1200">
              <a:solidFill>
                <a:srgbClr val="B7B7B7"/>
              </a:solidFill>
            </a:endParaRPr>
          </a:p>
        </p:txBody>
      </p:sp>
      <p:sp>
        <p:nvSpPr>
          <p:cNvPr id="139" name="Shape 139"/>
          <p:cNvSpPr txBox="1"/>
          <p:nvPr/>
        </p:nvSpPr>
        <p:spPr>
          <a:xfrm>
            <a:off x="602125" y="2954900"/>
            <a:ext cx="2672100" cy="1573800"/>
          </a:xfrm>
          <a:prstGeom prst="rect">
            <a:avLst/>
          </a:prstGeom>
          <a:noFill/>
          <a:ln>
            <a:noFill/>
          </a:ln>
        </p:spPr>
        <p:txBody>
          <a:bodyPr anchorCtr="0" anchor="t" bIns="91425" lIns="91425" rIns="91425" tIns="91425">
            <a:noAutofit/>
          </a:bodyPr>
          <a:lstStyle/>
          <a:p>
            <a:pPr lvl="0">
              <a:spcBef>
                <a:spcPts val="0"/>
              </a:spcBef>
              <a:buNone/>
            </a:pPr>
            <a:r>
              <a:rPr lang="en" sz="1200">
                <a:solidFill>
                  <a:srgbClr val="B7B7B7"/>
                </a:solidFill>
              </a:rPr>
              <a:t>LM num: 4</a:t>
            </a:r>
          </a:p>
          <a:p>
            <a:pPr lvl="0">
              <a:spcBef>
                <a:spcPts val="0"/>
              </a:spcBef>
              <a:buNone/>
            </a:pPr>
            <a:r>
              <a:rPr lang="en" sz="1200">
                <a:solidFill>
                  <a:srgbClr val="B7B7B7"/>
                </a:solidFill>
              </a:rPr>
              <a:t>salary = </a:t>
            </a:r>
          </a:p>
          <a:p>
            <a:pPr lvl="0">
              <a:spcBef>
                <a:spcPts val="0"/>
              </a:spcBef>
              <a:buNone/>
            </a:pPr>
            <a:r>
              <a:rPr lang="en" sz="1200">
                <a:solidFill>
                  <a:srgbClr val="B7B7B7"/>
                </a:solidFill>
              </a:rPr>
              <a:t>	0.0145 * Groceries </a:t>
            </a:r>
          </a:p>
          <a:p>
            <a:pPr lvl="0">
              <a:spcBef>
                <a:spcPts val="0"/>
              </a:spcBef>
              <a:buNone/>
            </a:pPr>
            <a:r>
              <a:rPr lang="en" sz="1200">
                <a:solidFill>
                  <a:srgbClr val="B7B7B7"/>
                </a:solidFill>
              </a:rPr>
              <a:t>	+ 0.3441 * coli </a:t>
            </a:r>
          </a:p>
          <a:p>
            <a:pPr lvl="0">
              <a:spcBef>
                <a:spcPts val="0"/>
              </a:spcBef>
              <a:buNone/>
            </a:pPr>
            <a:r>
              <a:rPr lang="en" sz="1200">
                <a:solidFill>
                  <a:srgbClr val="B7B7B7"/>
                </a:solidFill>
              </a:rPr>
              <a:t>	+ 0.3059 * RentIndex </a:t>
            </a:r>
          </a:p>
          <a:p>
            <a:pPr lvl="0">
              <a:spcBef>
                <a:spcPts val="0"/>
              </a:spcBef>
              <a:buNone/>
            </a:pPr>
            <a:r>
              <a:rPr lang="en" sz="1200">
                <a:solidFill>
                  <a:srgbClr val="B7B7B7"/>
                </a:solidFill>
              </a:rPr>
              <a:t>	+ 0.0294 * Restaurant </a:t>
            </a:r>
          </a:p>
          <a:p>
            <a:pPr lvl="0">
              <a:spcBef>
                <a:spcPts val="0"/>
              </a:spcBef>
              <a:buNone/>
            </a:pPr>
            <a:r>
              <a:rPr lang="en" sz="1200">
                <a:solidFill>
                  <a:srgbClr val="B7B7B7"/>
                </a:solidFill>
              </a:rPr>
              <a:t>	+ 0.2639 * Purchase </a:t>
            </a:r>
          </a:p>
          <a:p>
            <a:pPr lvl="0">
              <a:spcBef>
                <a:spcPts val="0"/>
              </a:spcBef>
              <a:buNone/>
            </a:pPr>
            <a:r>
              <a:rPr lang="en" sz="1200">
                <a:solidFill>
                  <a:srgbClr val="B7B7B7"/>
                </a:solidFill>
              </a:rPr>
              <a:t>	- 19.2371</a:t>
            </a:r>
          </a:p>
          <a:p>
            <a:pPr lvl="0" rtl="0">
              <a:spcBef>
                <a:spcPts val="0"/>
              </a:spcBef>
              <a:buNone/>
            </a:pPr>
            <a:r>
              <a:t/>
            </a:r>
            <a:endParaRPr sz="1200">
              <a:solidFill>
                <a:srgbClr val="B7B7B7"/>
              </a:solidFill>
            </a:endParaRPr>
          </a:p>
        </p:txBody>
      </p:sp>
      <p:sp>
        <p:nvSpPr>
          <p:cNvPr id="140" name="Shape 140"/>
          <p:cNvSpPr txBox="1"/>
          <p:nvPr/>
        </p:nvSpPr>
        <p:spPr>
          <a:xfrm>
            <a:off x="2993575" y="2954900"/>
            <a:ext cx="2672100" cy="1573800"/>
          </a:xfrm>
          <a:prstGeom prst="rect">
            <a:avLst/>
          </a:prstGeom>
          <a:noFill/>
          <a:ln>
            <a:noFill/>
          </a:ln>
        </p:spPr>
        <p:txBody>
          <a:bodyPr anchorCtr="0" anchor="t" bIns="91425" lIns="91425" rIns="91425" tIns="91425">
            <a:noAutofit/>
          </a:bodyPr>
          <a:lstStyle/>
          <a:p>
            <a:pPr lvl="0">
              <a:spcBef>
                <a:spcPts val="0"/>
              </a:spcBef>
              <a:buNone/>
            </a:pPr>
            <a:r>
              <a:rPr lang="en" sz="1200">
                <a:solidFill>
                  <a:srgbClr val="B7B7B7"/>
                </a:solidFill>
              </a:rPr>
              <a:t>LM num: 5</a:t>
            </a:r>
          </a:p>
          <a:p>
            <a:pPr lvl="0">
              <a:spcBef>
                <a:spcPts val="0"/>
              </a:spcBef>
              <a:buNone/>
            </a:pPr>
            <a:r>
              <a:rPr lang="en" sz="1200">
                <a:solidFill>
                  <a:srgbClr val="B7B7B7"/>
                </a:solidFill>
              </a:rPr>
              <a:t>salary = </a:t>
            </a:r>
          </a:p>
          <a:p>
            <a:pPr lvl="0">
              <a:spcBef>
                <a:spcPts val="0"/>
              </a:spcBef>
              <a:buNone/>
            </a:pPr>
            <a:r>
              <a:rPr lang="en" sz="1200">
                <a:solidFill>
                  <a:srgbClr val="B7B7B7"/>
                </a:solidFill>
              </a:rPr>
              <a:t>	0.0111 * Groceries </a:t>
            </a:r>
          </a:p>
          <a:p>
            <a:pPr lvl="0">
              <a:spcBef>
                <a:spcPts val="0"/>
              </a:spcBef>
              <a:buNone/>
            </a:pPr>
            <a:r>
              <a:rPr lang="en" sz="1200">
                <a:solidFill>
                  <a:srgbClr val="B7B7B7"/>
                </a:solidFill>
              </a:rPr>
              <a:t>	+ 0.3565 * coli </a:t>
            </a:r>
          </a:p>
          <a:p>
            <a:pPr lvl="0">
              <a:spcBef>
                <a:spcPts val="0"/>
              </a:spcBef>
              <a:buNone/>
            </a:pPr>
            <a:r>
              <a:rPr lang="en" sz="1200">
                <a:solidFill>
                  <a:srgbClr val="B7B7B7"/>
                </a:solidFill>
              </a:rPr>
              <a:t>	+ 0.5736 * RentIndex </a:t>
            </a:r>
          </a:p>
          <a:p>
            <a:pPr lvl="0">
              <a:spcBef>
                <a:spcPts val="0"/>
              </a:spcBef>
              <a:buNone/>
            </a:pPr>
            <a:r>
              <a:rPr lang="en" sz="1200">
                <a:solidFill>
                  <a:srgbClr val="B7B7B7"/>
                </a:solidFill>
              </a:rPr>
              <a:t>	+ 0.1169 * Restaurant </a:t>
            </a:r>
          </a:p>
          <a:p>
            <a:pPr lvl="0">
              <a:spcBef>
                <a:spcPts val="0"/>
              </a:spcBef>
              <a:buNone/>
            </a:pPr>
            <a:r>
              <a:rPr lang="en" sz="1200">
                <a:solidFill>
                  <a:srgbClr val="B7B7B7"/>
                </a:solidFill>
              </a:rPr>
              <a:t>	+ 0.4203 * Purchase </a:t>
            </a:r>
          </a:p>
          <a:p>
            <a:pPr lvl="0">
              <a:spcBef>
                <a:spcPts val="0"/>
              </a:spcBef>
              <a:buNone/>
            </a:pPr>
            <a:r>
              <a:rPr lang="en" sz="1200">
                <a:solidFill>
                  <a:srgbClr val="B7B7B7"/>
                </a:solidFill>
              </a:rPr>
              <a:t>	- 43.3311</a:t>
            </a:r>
          </a:p>
          <a:p>
            <a:pPr lvl="0" rtl="0">
              <a:spcBef>
                <a:spcPts val="0"/>
              </a:spcBef>
              <a:buNone/>
            </a:pPr>
            <a:r>
              <a:t/>
            </a:r>
            <a:endParaRPr sz="1200">
              <a:solidFill>
                <a:srgbClr val="B7B7B7"/>
              </a:solidFill>
            </a:endParaRPr>
          </a:p>
        </p:txBody>
      </p:sp>
      <p:sp>
        <p:nvSpPr>
          <p:cNvPr id="141" name="Shape 141"/>
          <p:cNvSpPr txBox="1"/>
          <p:nvPr/>
        </p:nvSpPr>
        <p:spPr>
          <a:xfrm>
            <a:off x="5458950" y="2954900"/>
            <a:ext cx="2672100" cy="1573800"/>
          </a:xfrm>
          <a:prstGeom prst="rect">
            <a:avLst/>
          </a:prstGeom>
          <a:noFill/>
          <a:ln>
            <a:noFill/>
          </a:ln>
        </p:spPr>
        <p:txBody>
          <a:bodyPr anchorCtr="0" anchor="t" bIns="91425" lIns="91425" rIns="91425" tIns="91425">
            <a:noAutofit/>
          </a:bodyPr>
          <a:lstStyle/>
          <a:p>
            <a:pPr lvl="0">
              <a:spcBef>
                <a:spcPts val="0"/>
              </a:spcBef>
              <a:buNone/>
            </a:pPr>
            <a:r>
              <a:rPr lang="en" sz="1200">
                <a:solidFill>
                  <a:srgbClr val="B7B7B7"/>
                </a:solidFill>
              </a:rPr>
              <a:t>LM num: 6</a:t>
            </a:r>
          </a:p>
          <a:p>
            <a:pPr lvl="0">
              <a:spcBef>
                <a:spcPts val="0"/>
              </a:spcBef>
              <a:buNone/>
            </a:pPr>
            <a:r>
              <a:rPr lang="en" sz="1200">
                <a:solidFill>
                  <a:srgbClr val="B7B7B7"/>
                </a:solidFill>
              </a:rPr>
              <a:t>salary = </a:t>
            </a:r>
          </a:p>
          <a:p>
            <a:pPr lvl="0">
              <a:spcBef>
                <a:spcPts val="0"/>
              </a:spcBef>
              <a:buNone/>
            </a:pPr>
            <a:r>
              <a:rPr lang="en" sz="1200">
                <a:solidFill>
                  <a:srgbClr val="B7B7B7"/>
                </a:solidFill>
              </a:rPr>
              <a:t>	0.0111 * Groceries </a:t>
            </a:r>
          </a:p>
          <a:p>
            <a:pPr lvl="0">
              <a:spcBef>
                <a:spcPts val="0"/>
              </a:spcBef>
              <a:buNone/>
            </a:pPr>
            <a:r>
              <a:rPr lang="en" sz="1200">
                <a:solidFill>
                  <a:srgbClr val="B7B7B7"/>
                </a:solidFill>
              </a:rPr>
              <a:t>	+ 0.6368 * coli </a:t>
            </a:r>
          </a:p>
          <a:p>
            <a:pPr lvl="0">
              <a:spcBef>
                <a:spcPts val="0"/>
              </a:spcBef>
              <a:buNone/>
            </a:pPr>
            <a:r>
              <a:rPr lang="en" sz="1200">
                <a:solidFill>
                  <a:srgbClr val="B7B7B7"/>
                </a:solidFill>
              </a:rPr>
              <a:t>	+ 0.5094 * RentIndex </a:t>
            </a:r>
          </a:p>
          <a:p>
            <a:pPr lvl="0">
              <a:spcBef>
                <a:spcPts val="0"/>
              </a:spcBef>
              <a:buNone/>
            </a:pPr>
            <a:r>
              <a:rPr lang="en" sz="1200">
                <a:solidFill>
                  <a:srgbClr val="B7B7B7"/>
                </a:solidFill>
              </a:rPr>
              <a:t>	+ 0.0247 * Restaurant </a:t>
            </a:r>
          </a:p>
          <a:p>
            <a:pPr lvl="0">
              <a:spcBef>
                <a:spcPts val="0"/>
              </a:spcBef>
              <a:buNone/>
            </a:pPr>
            <a:r>
              <a:rPr lang="en" sz="1200">
                <a:solidFill>
                  <a:srgbClr val="B7B7B7"/>
                </a:solidFill>
              </a:rPr>
              <a:t>	+ 0.5848 * Purchase </a:t>
            </a:r>
          </a:p>
          <a:p>
            <a:pPr lvl="0">
              <a:spcBef>
                <a:spcPts val="0"/>
              </a:spcBef>
              <a:buNone/>
            </a:pPr>
            <a:r>
              <a:rPr lang="en" sz="1200">
                <a:solidFill>
                  <a:srgbClr val="B7B7B7"/>
                </a:solidFill>
              </a:rPr>
              <a:t>	- 74.3448</a:t>
            </a:r>
          </a:p>
          <a:p>
            <a:pPr lvl="0" rtl="0">
              <a:spcBef>
                <a:spcPts val="0"/>
              </a:spcBef>
              <a:buNone/>
            </a:pPr>
            <a:r>
              <a:t/>
            </a:r>
            <a:endParaRPr sz="1200">
              <a:solidFill>
                <a:srgbClr val="B7B7B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45" name="Shape 145"/>
        <p:cNvGrpSpPr/>
        <p:nvPr/>
      </p:nvGrpSpPr>
      <p:grpSpPr>
        <a:xfrm>
          <a:off x="0" y="0"/>
          <a:ext cx="0" cy="0"/>
          <a:chOff x="0" y="0"/>
          <a:chExt cx="0" cy="0"/>
        </a:xfrm>
      </p:grpSpPr>
      <p:sp>
        <p:nvSpPr>
          <p:cNvPr id="146" name="Shape 146"/>
          <p:cNvSpPr txBox="1"/>
          <p:nvPr>
            <p:ph type="title"/>
          </p:nvPr>
        </p:nvSpPr>
        <p:spPr>
          <a:xfrm>
            <a:off x="395225" y="526350"/>
            <a:ext cx="6367800" cy="4090800"/>
          </a:xfrm>
          <a:prstGeom prst="rect">
            <a:avLst/>
          </a:prstGeom>
        </p:spPr>
        <p:txBody>
          <a:bodyPr anchorCtr="0" anchor="ctr" bIns="91425" lIns="91425" rIns="91425" tIns="91425">
            <a:noAutofit/>
          </a:bodyPr>
          <a:lstStyle/>
          <a:p>
            <a:pPr lvl="0">
              <a:spcBef>
                <a:spcPts val="0"/>
              </a:spcBef>
              <a:buNone/>
            </a:pPr>
            <a:r>
              <a:rPr lang="en">
                <a:solidFill>
                  <a:srgbClr val="666666"/>
                </a:solidFill>
              </a:rPr>
              <a:t>THE RESULT</a:t>
            </a:r>
          </a:p>
        </p:txBody>
      </p:sp>
      <p:pic>
        <p:nvPicPr>
          <p:cNvPr id="147" name="Shape 147"/>
          <p:cNvPicPr preferRelativeResize="0"/>
          <p:nvPr/>
        </p:nvPicPr>
        <p:blipFill>
          <a:blip r:embed="rId3">
            <a:alphaModFix/>
          </a:blip>
          <a:stretch>
            <a:fillRect/>
          </a:stretch>
        </p:blipFill>
        <p:spPr>
          <a:xfrm>
            <a:off x="623525" y="2856175"/>
            <a:ext cx="2076174" cy="2000159"/>
          </a:xfrm>
          <a:prstGeom prst="rect">
            <a:avLst/>
          </a:prstGeom>
          <a:noFill/>
          <a:ln>
            <a:noFill/>
          </a:ln>
        </p:spPr>
      </p:pic>
      <p:pic>
        <p:nvPicPr>
          <p:cNvPr id="148" name="Shape 148"/>
          <p:cNvPicPr preferRelativeResize="0"/>
          <p:nvPr/>
        </p:nvPicPr>
        <p:blipFill>
          <a:blip r:embed="rId4">
            <a:alphaModFix/>
          </a:blip>
          <a:stretch>
            <a:fillRect/>
          </a:stretch>
        </p:blipFill>
        <p:spPr>
          <a:xfrm>
            <a:off x="3012800" y="82475"/>
            <a:ext cx="3252874" cy="1811725"/>
          </a:xfrm>
          <a:prstGeom prst="rect">
            <a:avLst/>
          </a:prstGeom>
          <a:noFill/>
          <a:ln>
            <a:noFill/>
          </a:ln>
        </p:spPr>
      </p:pic>
      <p:pic>
        <p:nvPicPr>
          <p:cNvPr id="149" name="Shape 149"/>
          <p:cNvPicPr preferRelativeResize="0"/>
          <p:nvPr/>
        </p:nvPicPr>
        <p:blipFill>
          <a:blip r:embed="rId5">
            <a:alphaModFix/>
          </a:blip>
          <a:stretch>
            <a:fillRect/>
          </a:stretch>
        </p:blipFill>
        <p:spPr>
          <a:xfrm>
            <a:off x="2455100" y="3220737"/>
            <a:ext cx="2856599" cy="1922774"/>
          </a:xfrm>
          <a:prstGeom prst="rect">
            <a:avLst/>
          </a:prstGeom>
          <a:noFill/>
          <a:ln>
            <a:noFill/>
          </a:ln>
        </p:spPr>
      </p:pic>
      <p:pic>
        <p:nvPicPr>
          <p:cNvPr id="150" name="Shape 150"/>
          <p:cNvPicPr preferRelativeResize="0"/>
          <p:nvPr/>
        </p:nvPicPr>
        <p:blipFill>
          <a:blip r:embed="rId6">
            <a:alphaModFix/>
          </a:blip>
          <a:stretch>
            <a:fillRect/>
          </a:stretch>
        </p:blipFill>
        <p:spPr>
          <a:xfrm>
            <a:off x="623525" y="478950"/>
            <a:ext cx="3394924" cy="1743224"/>
          </a:xfrm>
          <a:prstGeom prst="rect">
            <a:avLst/>
          </a:prstGeom>
          <a:noFill/>
          <a:ln>
            <a:noFill/>
          </a:ln>
        </p:spPr>
      </p:pic>
      <p:pic>
        <p:nvPicPr>
          <p:cNvPr id="151" name="Shape 151"/>
          <p:cNvPicPr preferRelativeResize="0"/>
          <p:nvPr/>
        </p:nvPicPr>
        <p:blipFill>
          <a:blip r:embed="rId7">
            <a:alphaModFix/>
          </a:blip>
          <a:stretch>
            <a:fillRect/>
          </a:stretch>
        </p:blipFill>
        <p:spPr>
          <a:xfrm>
            <a:off x="4566895" y="1665887"/>
            <a:ext cx="4237291" cy="181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pic>
        <p:nvPicPr>
          <p:cNvPr id="156" name="Shape 156"/>
          <p:cNvPicPr preferRelativeResize="0"/>
          <p:nvPr/>
        </p:nvPicPr>
        <p:blipFill>
          <a:blip r:embed="rId3">
            <a:alphaModFix/>
          </a:blip>
          <a:stretch>
            <a:fillRect/>
          </a:stretch>
        </p:blipFill>
        <p:spPr>
          <a:xfrm>
            <a:off x="388375" y="1053625"/>
            <a:ext cx="1981149" cy="3522042"/>
          </a:xfrm>
          <a:prstGeom prst="rect">
            <a:avLst/>
          </a:prstGeom>
          <a:noFill/>
          <a:ln>
            <a:noFill/>
          </a:ln>
        </p:spPr>
      </p:pic>
      <p:pic>
        <p:nvPicPr>
          <p:cNvPr id="157" name="Shape 157"/>
          <p:cNvPicPr preferRelativeResize="0"/>
          <p:nvPr/>
        </p:nvPicPr>
        <p:blipFill>
          <a:blip r:embed="rId4">
            <a:alphaModFix/>
          </a:blip>
          <a:stretch>
            <a:fillRect/>
          </a:stretch>
        </p:blipFill>
        <p:spPr>
          <a:xfrm>
            <a:off x="2980462" y="1391675"/>
            <a:ext cx="2069726" cy="3522048"/>
          </a:xfrm>
          <a:prstGeom prst="rect">
            <a:avLst/>
          </a:prstGeom>
          <a:noFill/>
          <a:ln>
            <a:noFill/>
          </a:ln>
        </p:spPr>
      </p:pic>
      <p:sp>
        <p:nvSpPr>
          <p:cNvPr id="158" name="Shape 158"/>
          <p:cNvSpPr txBox="1"/>
          <p:nvPr/>
        </p:nvSpPr>
        <p:spPr>
          <a:xfrm>
            <a:off x="5661150" y="1161900"/>
            <a:ext cx="3063000" cy="3981600"/>
          </a:xfrm>
          <a:prstGeom prst="rect">
            <a:avLst/>
          </a:prstGeom>
          <a:noFill/>
          <a:ln>
            <a:noFill/>
          </a:ln>
        </p:spPr>
        <p:txBody>
          <a:bodyPr anchorCtr="0" anchor="t" bIns="91425" lIns="91425" rIns="91425" tIns="91425">
            <a:noAutofit/>
          </a:bodyPr>
          <a:lstStyle/>
          <a:p>
            <a:pPr lvl="0">
              <a:spcBef>
                <a:spcPts val="0"/>
              </a:spcBef>
              <a:buNone/>
            </a:pPr>
            <a:r>
              <a:rPr lang="en">
                <a:solidFill>
                  <a:srgbClr val="B7B7B7"/>
                </a:solidFill>
              </a:rPr>
              <a:t>Using expense data of a city we can closely predicted the average salary in that city.</a:t>
            </a:r>
          </a:p>
          <a:p>
            <a:pPr lvl="0">
              <a:spcBef>
                <a:spcPts val="0"/>
              </a:spcBef>
              <a:buNone/>
            </a:pPr>
            <a:r>
              <a:t/>
            </a:r>
            <a:endParaRPr>
              <a:solidFill>
                <a:srgbClr val="B7B7B7"/>
              </a:solidFill>
            </a:endParaRPr>
          </a:p>
          <a:p>
            <a:pPr lvl="0">
              <a:spcBef>
                <a:spcPts val="0"/>
              </a:spcBef>
              <a:buNone/>
            </a:pPr>
            <a:r>
              <a:rPr lang="en">
                <a:solidFill>
                  <a:srgbClr val="B7B7B7"/>
                </a:solidFill>
              </a:rPr>
              <a:t>In the future of this project</a:t>
            </a:r>
          </a:p>
          <a:p>
            <a:pPr lvl="0">
              <a:spcBef>
                <a:spcPts val="0"/>
              </a:spcBef>
              <a:buNone/>
            </a:pPr>
            <a:r>
              <a:t/>
            </a:r>
            <a:endParaRPr>
              <a:solidFill>
                <a:srgbClr val="B7B7B7"/>
              </a:solidFill>
            </a:endParaRPr>
          </a:p>
          <a:p>
            <a:pPr lvl="0">
              <a:spcBef>
                <a:spcPts val="0"/>
              </a:spcBef>
              <a:buNone/>
            </a:pPr>
            <a:r>
              <a:rPr lang="en">
                <a:solidFill>
                  <a:srgbClr val="B7B7B7"/>
                </a:solidFill>
              </a:rPr>
              <a:t>We would like to have geographic information, contract type and puting category of jobs.</a:t>
            </a:r>
          </a:p>
        </p:txBody>
      </p:sp>
      <p:sp>
        <p:nvSpPr>
          <p:cNvPr id="159" name="Shape 159"/>
          <p:cNvSpPr txBox="1"/>
          <p:nvPr/>
        </p:nvSpPr>
        <p:spPr>
          <a:xfrm>
            <a:off x="388375" y="214900"/>
            <a:ext cx="2809500" cy="390900"/>
          </a:xfrm>
          <a:prstGeom prst="rect">
            <a:avLst/>
          </a:prstGeom>
          <a:noFill/>
          <a:ln>
            <a:noFill/>
          </a:ln>
        </p:spPr>
        <p:txBody>
          <a:bodyPr anchorCtr="0" anchor="t" bIns="91425" lIns="91425" rIns="91425" tIns="91425">
            <a:noAutofit/>
          </a:bodyPr>
          <a:lstStyle/>
          <a:p>
            <a:pPr lvl="0">
              <a:spcBef>
                <a:spcPts val="0"/>
              </a:spcBef>
              <a:buNone/>
            </a:pPr>
            <a:r>
              <a:rPr lang="en" sz="2400">
                <a:solidFill>
                  <a:srgbClr val="FFFFFF"/>
                </a:solidFill>
              </a:rPr>
              <a:t>The </a:t>
            </a:r>
            <a:r>
              <a:rPr lang="en" sz="2400">
                <a:solidFill>
                  <a:srgbClr val="FFFFFF"/>
                </a:solidFill>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About project</a:t>
            </a:r>
          </a:p>
        </p:txBody>
      </p:sp>
      <p:sp>
        <p:nvSpPr>
          <p:cNvPr id="63" name="Shape 6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57200" lvl="0">
              <a:spcBef>
                <a:spcPts val="0"/>
              </a:spcBef>
              <a:buNone/>
            </a:pPr>
            <a:r>
              <a:rPr lang="en">
                <a:solidFill>
                  <a:srgbClr val="B7B7B7"/>
                </a:solidFill>
                <a:latin typeface="Arial"/>
                <a:ea typeface="Arial"/>
                <a:cs typeface="Arial"/>
                <a:sym typeface="Arial"/>
              </a:rPr>
              <a:t>In this project we would like to identify of the possibility of predicting an average of salary in a city by knowing the Cost of Living Index. Cost of Living Index is data that usually used by people who want to move to other city.</a:t>
            </a:r>
          </a:p>
          <a:p>
            <a:pPr indent="266700" lvl="0" rtl="0">
              <a:spcBef>
                <a:spcPts val="0"/>
              </a:spcBef>
              <a:spcAft>
                <a:spcPts val="0"/>
              </a:spcAft>
              <a:buNone/>
            </a:pPr>
            <a:r>
              <a:rPr lang="en">
                <a:solidFill>
                  <a:srgbClr val="B7B7B7"/>
                </a:solidFill>
                <a:latin typeface="Arial"/>
                <a:ea typeface="Arial"/>
                <a:cs typeface="Arial"/>
                <a:sym typeface="Arial"/>
              </a:rPr>
              <a:t>The 3 main data that is provided by COLI are rent index, groceries index, and restaurant index. The index is a percentage of price comparison with prices in New York, USA. For example if a city has groceries index of 30, it means the groceries price of that city is 30% of price in New York.</a:t>
            </a:r>
          </a:p>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cxnSp>
        <p:nvCxnSpPr>
          <p:cNvPr id="68" name="Shape 68"/>
          <p:cNvCxnSpPr/>
          <p:nvPr/>
        </p:nvCxnSpPr>
        <p:spPr>
          <a:xfrm>
            <a:off x="-6875" y="2900700"/>
            <a:ext cx="9150899" cy="0"/>
          </a:xfrm>
          <a:prstGeom prst="straightConnector1">
            <a:avLst/>
          </a:prstGeom>
          <a:noFill/>
          <a:ln cap="flat" cmpd="sng" w="19050">
            <a:solidFill>
              <a:schemeClr val="dk2"/>
            </a:solidFill>
            <a:prstDash val="solid"/>
            <a:round/>
            <a:headEnd len="med" w="med" type="none"/>
            <a:tailEnd len="med" w="med" type="none"/>
          </a:ln>
        </p:spPr>
      </p:cxnSp>
      <p:sp>
        <p:nvSpPr>
          <p:cNvPr id="69" name="Shape 6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Previous work</a:t>
            </a:r>
          </a:p>
        </p:txBody>
      </p:sp>
      <p:sp>
        <p:nvSpPr>
          <p:cNvPr id="70" name="Shape 70"/>
          <p:cNvSpPr/>
          <p:nvPr/>
        </p:nvSpPr>
        <p:spPr>
          <a:xfrm>
            <a:off x="421176" y="2235693"/>
            <a:ext cx="1329900" cy="1329900"/>
          </a:xfrm>
          <a:prstGeom prst="ellips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1" name="Shape 71"/>
          <p:cNvSpPr txBox="1"/>
          <p:nvPr/>
        </p:nvSpPr>
        <p:spPr>
          <a:xfrm>
            <a:off x="421225" y="2596750"/>
            <a:ext cx="1329900" cy="607800"/>
          </a:xfrm>
          <a:prstGeom prst="rect">
            <a:avLst/>
          </a:prstGeom>
          <a:noFill/>
          <a:ln>
            <a:noFill/>
          </a:ln>
        </p:spPr>
        <p:txBody>
          <a:bodyPr anchorCtr="0" anchor="ctr" bIns="91425" lIns="91425" rIns="91425" tIns="91425">
            <a:noAutofit/>
          </a:bodyPr>
          <a:lstStyle/>
          <a:p>
            <a:pPr lvl="0" algn="ctr">
              <a:spcBef>
                <a:spcPts val="0"/>
              </a:spcBef>
              <a:buNone/>
            </a:pPr>
            <a:r>
              <a:rPr lang="en" sz="1800">
                <a:solidFill>
                  <a:schemeClr val="lt1"/>
                </a:solidFill>
                <a:latin typeface="Source Code Pro"/>
                <a:ea typeface="Source Code Pro"/>
                <a:cs typeface="Source Code Pro"/>
                <a:sym typeface="Source Code Pro"/>
              </a:rPr>
              <a:t>location</a:t>
            </a:r>
          </a:p>
        </p:txBody>
      </p:sp>
      <p:sp>
        <p:nvSpPr>
          <p:cNvPr id="72" name="Shape 72"/>
          <p:cNvSpPr/>
          <p:nvPr/>
        </p:nvSpPr>
        <p:spPr>
          <a:xfrm>
            <a:off x="2253122" y="1423414"/>
            <a:ext cx="2954699" cy="2954699"/>
          </a:xfrm>
          <a:prstGeom prst="ellips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73" name="Shape 73"/>
          <p:cNvSpPr txBox="1"/>
          <p:nvPr/>
        </p:nvSpPr>
        <p:spPr>
          <a:xfrm>
            <a:off x="2253125" y="2596750"/>
            <a:ext cx="2954699" cy="607800"/>
          </a:xfrm>
          <a:prstGeom prst="rect">
            <a:avLst/>
          </a:prstGeom>
          <a:noFill/>
          <a:ln>
            <a:noFill/>
          </a:ln>
        </p:spPr>
        <p:txBody>
          <a:bodyPr anchorCtr="0" anchor="ctr" bIns="91425" lIns="91425" rIns="91425" tIns="91425">
            <a:noAutofit/>
          </a:bodyPr>
          <a:lstStyle/>
          <a:p>
            <a:pPr lvl="0" algn="ctr">
              <a:spcBef>
                <a:spcPts val="0"/>
              </a:spcBef>
              <a:buNone/>
            </a:pPr>
            <a:r>
              <a:rPr lang="en" sz="3000">
                <a:solidFill>
                  <a:schemeClr val="lt1"/>
                </a:solidFill>
                <a:latin typeface="Source Code Pro"/>
                <a:ea typeface="Source Code Pro"/>
                <a:cs typeface="Source Code Pro"/>
                <a:sym typeface="Source Code Pro"/>
              </a:rPr>
              <a:t>Contract type</a:t>
            </a:r>
          </a:p>
        </p:txBody>
      </p:sp>
      <p:sp>
        <p:nvSpPr>
          <p:cNvPr id="74" name="Shape 74"/>
          <p:cNvSpPr/>
          <p:nvPr/>
        </p:nvSpPr>
        <p:spPr>
          <a:xfrm>
            <a:off x="5709625" y="2147439"/>
            <a:ext cx="1506600" cy="1506600"/>
          </a:xfrm>
          <a:prstGeom prst="ellips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5" name="Shape 75"/>
          <p:cNvSpPr txBox="1"/>
          <p:nvPr/>
        </p:nvSpPr>
        <p:spPr>
          <a:xfrm>
            <a:off x="5709825" y="2596750"/>
            <a:ext cx="1506600" cy="607800"/>
          </a:xfrm>
          <a:prstGeom prst="rect">
            <a:avLst/>
          </a:prstGeom>
          <a:noFill/>
          <a:ln>
            <a:noFill/>
          </a:ln>
        </p:spPr>
        <p:txBody>
          <a:bodyPr anchorCtr="0" anchor="ctr" bIns="91425" lIns="91425" rIns="91425" tIns="91425">
            <a:noAutofit/>
          </a:bodyPr>
          <a:lstStyle/>
          <a:p>
            <a:pPr lvl="0" algn="ctr">
              <a:spcBef>
                <a:spcPts val="0"/>
              </a:spcBef>
              <a:buNone/>
            </a:pPr>
            <a:r>
              <a:rPr lang="en" sz="1800">
                <a:solidFill>
                  <a:schemeClr val="lt1"/>
                </a:solidFill>
                <a:latin typeface="Source Code Pro"/>
                <a:ea typeface="Source Code Pro"/>
                <a:cs typeface="Source Code Pro"/>
                <a:sym typeface="Source Code Pro"/>
              </a:rPr>
              <a:t>category</a:t>
            </a:r>
          </a:p>
        </p:txBody>
      </p:sp>
      <p:sp>
        <p:nvSpPr>
          <p:cNvPr id="76" name="Shape 76"/>
          <p:cNvSpPr/>
          <p:nvPr/>
        </p:nvSpPr>
        <p:spPr>
          <a:xfrm>
            <a:off x="7718078" y="2394636"/>
            <a:ext cx="1012500" cy="1012199"/>
          </a:xfrm>
          <a:prstGeom prst="ellips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77" name="Shape 77"/>
          <p:cNvSpPr txBox="1"/>
          <p:nvPr/>
        </p:nvSpPr>
        <p:spPr>
          <a:xfrm>
            <a:off x="7718425" y="2596750"/>
            <a:ext cx="1012500" cy="607800"/>
          </a:xfrm>
          <a:prstGeom prst="rect">
            <a:avLst/>
          </a:prstGeom>
          <a:noFill/>
          <a:ln>
            <a:noFill/>
          </a:ln>
        </p:spPr>
        <p:txBody>
          <a:bodyPr anchorCtr="0" anchor="ctr" bIns="91425" lIns="91425" rIns="91425" tIns="91425">
            <a:noAutofit/>
          </a:bodyPr>
          <a:lstStyle/>
          <a:p>
            <a:pPr lvl="0" algn="ctr">
              <a:spcBef>
                <a:spcPts val="0"/>
              </a:spcBef>
              <a:buNone/>
            </a:pPr>
            <a:r>
              <a:rPr lang="en" sz="1500">
                <a:solidFill>
                  <a:schemeClr val="lt1"/>
                </a:solidFill>
                <a:latin typeface="Source Code Pro"/>
                <a:ea typeface="Source Code Pro"/>
                <a:cs typeface="Source Code Pro"/>
                <a:sym typeface="Source Code Pro"/>
              </a:rPr>
              <a:t>salary</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The Dataset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555600"/>
            <a:ext cx="2808000" cy="755700"/>
          </a:xfrm>
          <a:prstGeom prst="rect">
            <a:avLst/>
          </a:prstGeom>
        </p:spPr>
        <p:txBody>
          <a:bodyPr anchorCtr="0" anchor="b" bIns="91425" lIns="91425" rIns="91425" tIns="91425">
            <a:noAutofit/>
          </a:bodyPr>
          <a:lstStyle/>
          <a:p>
            <a:pPr lvl="0">
              <a:spcBef>
                <a:spcPts val="0"/>
              </a:spcBef>
              <a:buNone/>
            </a:pPr>
            <a:r>
              <a:rPr lang="en"/>
              <a:t>Source</a:t>
            </a:r>
          </a:p>
        </p:txBody>
      </p:sp>
      <p:sp>
        <p:nvSpPr>
          <p:cNvPr id="88" name="Shape 88"/>
          <p:cNvSpPr txBox="1"/>
          <p:nvPr>
            <p:ph idx="1" type="body"/>
          </p:nvPr>
        </p:nvSpPr>
        <p:spPr>
          <a:xfrm>
            <a:off x="311700" y="1389600"/>
            <a:ext cx="2808000" cy="3179400"/>
          </a:xfrm>
          <a:prstGeom prst="rect">
            <a:avLst/>
          </a:prstGeom>
        </p:spPr>
        <p:txBody>
          <a:bodyPr anchorCtr="0" anchor="t" bIns="91425" lIns="91425" rIns="91425" tIns="91425">
            <a:noAutofit/>
          </a:bodyPr>
          <a:lstStyle/>
          <a:p>
            <a:pPr indent="266700" lvl="0" rtl="0">
              <a:spcBef>
                <a:spcPts val="0"/>
              </a:spcBef>
              <a:spcAft>
                <a:spcPts val="0"/>
              </a:spcAft>
              <a:buNone/>
            </a:pPr>
            <a:r>
              <a:rPr lang="en">
                <a:solidFill>
                  <a:srgbClr val="999999"/>
                </a:solidFill>
                <a:latin typeface="Arial"/>
                <a:ea typeface="Arial"/>
                <a:cs typeface="Arial"/>
                <a:sym typeface="Arial"/>
              </a:rPr>
              <a:t>The data that we use is coming from Numbeo.com cost of living index early 2017 data. The cost of living index table is free and published publicly in the internet, and so it’s not a sensitive data and we have the right to use it for this project.</a:t>
            </a:r>
          </a:p>
          <a:p>
            <a:pPr lvl="0">
              <a:spcBef>
                <a:spcPts val="0"/>
              </a:spcBef>
              <a:buNone/>
            </a:pPr>
            <a:r>
              <a:t/>
            </a:r>
            <a:endParaRPr>
              <a:solidFill>
                <a:srgbClr val="999999"/>
              </a:solidFill>
            </a:endParaRPr>
          </a:p>
        </p:txBody>
      </p:sp>
      <p:pic>
        <p:nvPicPr>
          <p:cNvPr descr="Open Chromebook laptop computer" id="89" name="Shape 89"/>
          <p:cNvPicPr preferRelativeResize="0"/>
          <p:nvPr/>
        </p:nvPicPr>
        <p:blipFill>
          <a:blip r:embed="rId3">
            <a:alphaModFix/>
          </a:blip>
          <a:stretch>
            <a:fillRect/>
          </a:stretch>
        </p:blipFill>
        <p:spPr>
          <a:xfrm>
            <a:off x="3452975" y="697324"/>
            <a:ext cx="5591976" cy="3315999"/>
          </a:xfrm>
          <a:prstGeom prst="rect">
            <a:avLst/>
          </a:prstGeom>
          <a:noFill/>
          <a:ln>
            <a:noFill/>
          </a:ln>
        </p:spPr>
      </p:pic>
      <p:pic>
        <p:nvPicPr>
          <p:cNvPr id="90" name="Shape 90"/>
          <p:cNvPicPr preferRelativeResize="0"/>
          <p:nvPr/>
        </p:nvPicPr>
        <p:blipFill>
          <a:blip r:embed="rId4">
            <a:alphaModFix/>
          </a:blip>
          <a:stretch>
            <a:fillRect/>
          </a:stretch>
        </p:blipFill>
        <p:spPr>
          <a:xfrm>
            <a:off x="4138599" y="1207675"/>
            <a:ext cx="4115075" cy="1749025"/>
          </a:xfrm>
          <a:prstGeom prst="rect">
            <a:avLst/>
          </a:prstGeom>
          <a:noFill/>
          <a:ln>
            <a:noFill/>
          </a:ln>
        </p:spPr>
      </p:pic>
      <p:pic>
        <p:nvPicPr>
          <p:cNvPr descr="Portrait-oriented black smaptphone" id="91" name="Shape 91"/>
          <p:cNvPicPr preferRelativeResize="0"/>
          <p:nvPr/>
        </p:nvPicPr>
        <p:blipFill>
          <a:blip r:embed="rId5">
            <a:alphaModFix/>
          </a:blip>
          <a:stretch>
            <a:fillRect/>
          </a:stretch>
        </p:blipFill>
        <p:spPr>
          <a:xfrm>
            <a:off x="7621649" y="926100"/>
            <a:ext cx="2042224" cy="4010898"/>
          </a:xfrm>
          <a:prstGeom prst="rect">
            <a:avLst/>
          </a:prstGeom>
          <a:noFill/>
          <a:ln>
            <a:noFill/>
          </a:ln>
        </p:spPr>
      </p:pic>
      <p:pic>
        <p:nvPicPr>
          <p:cNvPr id="92" name="Shape 92"/>
          <p:cNvPicPr preferRelativeResize="0"/>
          <p:nvPr/>
        </p:nvPicPr>
        <p:blipFill>
          <a:blip r:embed="rId6">
            <a:alphaModFix/>
          </a:blip>
          <a:stretch>
            <a:fillRect/>
          </a:stretch>
        </p:blipFill>
        <p:spPr>
          <a:xfrm>
            <a:off x="7711546" y="1207675"/>
            <a:ext cx="1825250" cy="2228625"/>
          </a:xfrm>
          <a:prstGeom prst="rect">
            <a:avLst/>
          </a:prstGeom>
          <a:noFill/>
          <a:ln>
            <a:noFill/>
          </a:ln>
        </p:spPr>
      </p:pic>
      <p:sp>
        <p:nvSpPr>
          <p:cNvPr id="93" name="Shape 93"/>
          <p:cNvSpPr/>
          <p:nvPr/>
        </p:nvSpPr>
        <p:spPr>
          <a:xfrm>
            <a:off x="7711562" y="3436300"/>
            <a:ext cx="1825200" cy="10455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cxnSp>
        <p:nvCxnSpPr>
          <p:cNvPr id="98" name="Shape 98"/>
          <p:cNvCxnSpPr/>
          <p:nvPr/>
        </p:nvCxnSpPr>
        <p:spPr>
          <a:xfrm>
            <a:off x="433425" y="3724283"/>
            <a:ext cx="3891000" cy="0"/>
          </a:xfrm>
          <a:prstGeom prst="straightConnector1">
            <a:avLst/>
          </a:prstGeom>
          <a:noFill/>
          <a:ln cap="flat" cmpd="sng" w="19050">
            <a:solidFill>
              <a:schemeClr val="lt2"/>
            </a:solidFill>
            <a:prstDash val="solid"/>
            <a:round/>
            <a:headEnd len="med" w="med" type="none"/>
            <a:tailEnd len="med" w="med" type="none"/>
          </a:ln>
        </p:spPr>
      </p:cxnSp>
      <p:cxnSp>
        <p:nvCxnSpPr>
          <p:cNvPr id="99" name="Shape 99"/>
          <p:cNvCxnSpPr/>
          <p:nvPr/>
        </p:nvCxnSpPr>
        <p:spPr>
          <a:xfrm>
            <a:off x="4941300" y="3724283"/>
            <a:ext cx="3891000" cy="0"/>
          </a:xfrm>
          <a:prstGeom prst="straightConnector1">
            <a:avLst/>
          </a:prstGeom>
          <a:noFill/>
          <a:ln cap="flat" cmpd="sng" w="19050">
            <a:solidFill>
              <a:schemeClr val="lt2"/>
            </a:solidFill>
            <a:prstDash val="solid"/>
            <a:round/>
            <a:headEnd len="med" w="med" type="none"/>
            <a:tailEnd len="med" w="med" type="none"/>
          </a:ln>
        </p:spPr>
      </p:cxnSp>
      <p:sp>
        <p:nvSpPr>
          <p:cNvPr id="100" name="Shape 100"/>
          <p:cNvSpPr txBox="1"/>
          <p:nvPr>
            <p:ph idx="4294967295" type="body"/>
          </p:nvPr>
        </p:nvSpPr>
        <p:spPr>
          <a:xfrm>
            <a:off x="318850" y="3771900"/>
            <a:ext cx="3999899" cy="530399"/>
          </a:xfrm>
          <a:prstGeom prst="rect">
            <a:avLst/>
          </a:prstGeom>
        </p:spPr>
        <p:txBody>
          <a:bodyPr anchorCtr="0" anchor="b" bIns="91425" lIns="91425" rIns="91425" tIns="91425">
            <a:noAutofit/>
          </a:bodyPr>
          <a:lstStyle/>
          <a:p>
            <a:pPr lvl="0">
              <a:lnSpc>
                <a:spcPct val="100000"/>
              </a:lnSpc>
              <a:spcBef>
                <a:spcPts val="0"/>
              </a:spcBef>
              <a:spcAft>
                <a:spcPts val="0"/>
              </a:spcAft>
              <a:buNone/>
            </a:pPr>
            <a:r>
              <a:rPr b="1" lang="en" sz="2100">
                <a:solidFill>
                  <a:schemeClr val="accent3"/>
                </a:solidFill>
              </a:rPr>
              <a:t>Json</a:t>
            </a:r>
          </a:p>
        </p:txBody>
      </p:sp>
      <p:sp>
        <p:nvSpPr>
          <p:cNvPr id="101" name="Shape 101"/>
          <p:cNvSpPr txBox="1"/>
          <p:nvPr>
            <p:ph idx="4294967295" type="body"/>
          </p:nvPr>
        </p:nvSpPr>
        <p:spPr>
          <a:xfrm>
            <a:off x="318843" y="4228050"/>
            <a:ext cx="3999899" cy="639300"/>
          </a:xfrm>
          <a:prstGeom prst="rect">
            <a:avLst/>
          </a:prstGeom>
        </p:spPr>
        <p:txBody>
          <a:bodyPr anchorCtr="0" anchor="t" bIns="91425" lIns="91425" rIns="91425" tIns="91425">
            <a:noAutofit/>
          </a:bodyPr>
          <a:lstStyle/>
          <a:p>
            <a:pPr lvl="0">
              <a:spcBef>
                <a:spcPts val="0"/>
              </a:spcBef>
              <a:buNone/>
            </a:pPr>
            <a:r>
              <a:rPr lang="en" sz="1200"/>
              <a:t>Converting data from html structure to JSON structure</a:t>
            </a:r>
          </a:p>
        </p:txBody>
      </p:sp>
      <p:sp>
        <p:nvSpPr>
          <p:cNvPr id="102" name="Shape 102"/>
          <p:cNvSpPr txBox="1"/>
          <p:nvPr>
            <p:ph idx="4294967295" type="body"/>
          </p:nvPr>
        </p:nvSpPr>
        <p:spPr>
          <a:xfrm>
            <a:off x="4825250" y="3771900"/>
            <a:ext cx="3999899" cy="530399"/>
          </a:xfrm>
          <a:prstGeom prst="rect">
            <a:avLst/>
          </a:prstGeom>
        </p:spPr>
        <p:txBody>
          <a:bodyPr anchorCtr="0" anchor="b" bIns="91425" lIns="91425" rIns="91425" tIns="91425">
            <a:noAutofit/>
          </a:bodyPr>
          <a:lstStyle/>
          <a:p>
            <a:pPr lvl="0">
              <a:lnSpc>
                <a:spcPct val="100000"/>
              </a:lnSpc>
              <a:spcBef>
                <a:spcPts val="0"/>
              </a:spcBef>
              <a:spcAft>
                <a:spcPts val="0"/>
              </a:spcAft>
              <a:buNone/>
            </a:pPr>
            <a:r>
              <a:rPr b="1" lang="en" sz="2100">
                <a:solidFill>
                  <a:schemeClr val="accent3"/>
                </a:solidFill>
              </a:rPr>
              <a:t>CSV</a:t>
            </a:r>
          </a:p>
        </p:txBody>
      </p:sp>
      <p:sp>
        <p:nvSpPr>
          <p:cNvPr id="103" name="Shape 103"/>
          <p:cNvSpPr txBox="1"/>
          <p:nvPr>
            <p:ph idx="4294967295" type="body"/>
          </p:nvPr>
        </p:nvSpPr>
        <p:spPr>
          <a:xfrm>
            <a:off x="4825256" y="4228050"/>
            <a:ext cx="3999899" cy="639300"/>
          </a:xfrm>
          <a:prstGeom prst="rect">
            <a:avLst/>
          </a:prstGeom>
        </p:spPr>
        <p:txBody>
          <a:bodyPr anchorCtr="0" anchor="t" bIns="91425" lIns="91425" rIns="91425" tIns="91425">
            <a:noAutofit/>
          </a:bodyPr>
          <a:lstStyle/>
          <a:p>
            <a:pPr lvl="0">
              <a:spcBef>
                <a:spcPts val="0"/>
              </a:spcBef>
              <a:buNone/>
            </a:pPr>
            <a:r>
              <a:rPr lang="en" sz="1200"/>
              <a:t>Convert json to csv and upload it in WEKA</a:t>
            </a:r>
          </a:p>
        </p:txBody>
      </p:sp>
      <p:pic>
        <p:nvPicPr>
          <p:cNvPr id="104" name="Shape 104"/>
          <p:cNvPicPr preferRelativeResize="0"/>
          <p:nvPr/>
        </p:nvPicPr>
        <p:blipFill>
          <a:blip r:embed="rId3">
            <a:alphaModFix/>
          </a:blip>
          <a:stretch>
            <a:fillRect/>
          </a:stretch>
        </p:blipFill>
        <p:spPr>
          <a:xfrm>
            <a:off x="152400" y="152400"/>
            <a:ext cx="2139475" cy="1829674"/>
          </a:xfrm>
          <a:prstGeom prst="rect">
            <a:avLst/>
          </a:prstGeom>
          <a:noFill/>
          <a:ln>
            <a:noFill/>
          </a:ln>
        </p:spPr>
      </p:pic>
      <p:pic>
        <p:nvPicPr>
          <p:cNvPr id="105" name="Shape 105"/>
          <p:cNvPicPr preferRelativeResize="0"/>
          <p:nvPr/>
        </p:nvPicPr>
        <p:blipFill>
          <a:blip r:embed="rId4">
            <a:alphaModFix/>
          </a:blip>
          <a:stretch>
            <a:fillRect/>
          </a:stretch>
        </p:blipFill>
        <p:spPr>
          <a:xfrm>
            <a:off x="1132550" y="1176900"/>
            <a:ext cx="3027775" cy="2269874"/>
          </a:xfrm>
          <a:prstGeom prst="rect">
            <a:avLst/>
          </a:prstGeom>
          <a:noFill/>
          <a:ln>
            <a:noFill/>
          </a:ln>
        </p:spPr>
      </p:pic>
      <p:pic>
        <p:nvPicPr>
          <p:cNvPr id="106" name="Shape 106"/>
          <p:cNvPicPr preferRelativeResize="0"/>
          <p:nvPr/>
        </p:nvPicPr>
        <p:blipFill>
          <a:blip r:embed="rId5">
            <a:alphaModFix/>
          </a:blip>
          <a:stretch>
            <a:fillRect/>
          </a:stretch>
        </p:blipFill>
        <p:spPr>
          <a:xfrm>
            <a:off x="6525547" y="152400"/>
            <a:ext cx="2472949" cy="2635424"/>
          </a:xfrm>
          <a:prstGeom prst="rect">
            <a:avLst/>
          </a:prstGeom>
          <a:noFill/>
          <a:ln>
            <a:noFill/>
          </a:ln>
        </p:spPr>
      </p:pic>
      <p:pic>
        <p:nvPicPr>
          <p:cNvPr id="107" name="Shape 107"/>
          <p:cNvPicPr preferRelativeResize="0"/>
          <p:nvPr/>
        </p:nvPicPr>
        <p:blipFill>
          <a:blip r:embed="rId6">
            <a:alphaModFix/>
          </a:blip>
          <a:stretch>
            <a:fillRect/>
          </a:stretch>
        </p:blipFill>
        <p:spPr>
          <a:xfrm>
            <a:off x="4825246" y="1924399"/>
            <a:ext cx="3027776" cy="14651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265500" y="1816950"/>
            <a:ext cx="4045199" cy="1509599"/>
          </a:xfrm>
          <a:prstGeom prst="rect">
            <a:avLst/>
          </a:prstGeom>
        </p:spPr>
        <p:txBody>
          <a:bodyPr anchorCtr="0" anchor="ctr" bIns="91425" lIns="91425" rIns="91425" tIns="91425">
            <a:noAutofit/>
          </a:bodyPr>
          <a:lstStyle/>
          <a:p>
            <a:pPr lvl="0">
              <a:spcBef>
                <a:spcPts val="0"/>
              </a:spcBef>
              <a:buNone/>
            </a:pPr>
            <a:r>
              <a:rPr lang="en" sz="3000"/>
              <a:t>Machine Learning Method</a:t>
            </a:r>
          </a:p>
        </p:txBody>
      </p:sp>
      <p:sp>
        <p:nvSpPr>
          <p:cNvPr id="113" name="Shape 113"/>
          <p:cNvSpPr txBox="1"/>
          <p:nvPr>
            <p:ph idx="2" type="body"/>
          </p:nvPr>
        </p:nvSpPr>
        <p:spPr>
          <a:xfrm>
            <a:off x="4939500" y="724200"/>
            <a:ext cx="3929100" cy="3695099"/>
          </a:xfrm>
          <a:prstGeom prst="rect">
            <a:avLst/>
          </a:prstGeom>
        </p:spPr>
        <p:txBody>
          <a:bodyPr anchorCtr="0" anchor="ctr" bIns="91425" lIns="91425" rIns="91425" tIns="91425">
            <a:noAutofit/>
          </a:bodyPr>
          <a:lstStyle/>
          <a:p>
            <a:pPr lvl="0">
              <a:spcBef>
                <a:spcPts val="0"/>
              </a:spcBef>
              <a:buNone/>
            </a:pPr>
            <a:r>
              <a:rPr b="1" lang="en"/>
              <a:t>Linear regression</a:t>
            </a:r>
            <a:br>
              <a:rPr b="1" lang="en"/>
            </a:br>
            <a:r>
              <a:rPr b="1" lang="en" sz="1200"/>
              <a:t>Getting a linear function to calculate the prediction</a:t>
            </a:r>
          </a:p>
          <a:p>
            <a:pPr lvl="0">
              <a:spcBef>
                <a:spcPts val="0"/>
              </a:spcBef>
              <a:buNone/>
            </a:pPr>
            <a:r>
              <a:rPr b="1" lang="en"/>
              <a:t>M5P tree</a:t>
            </a:r>
            <a:br>
              <a:rPr b="1" lang="en"/>
            </a:br>
            <a:r>
              <a:rPr b="1" lang="en" sz="1200"/>
              <a:t>Having a decision tree and multiple rule to chose a different linear functions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490250" y="450150"/>
            <a:ext cx="3459900" cy="641400"/>
          </a:xfrm>
          <a:prstGeom prst="rect">
            <a:avLst/>
          </a:prstGeom>
        </p:spPr>
        <p:txBody>
          <a:bodyPr anchorCtr="0" anchor="ctr" bIns="91425" lIns="91425" rIns="91425" tIns="91425">
            <a:noAutofit/>
          </a:bodyPr>
          <a:lstStyle/>
          <a:p>
            <a:pPr lvl="0">
              <a:spcBef>
                <a:spcPts val="0"/>
              </a:spcBef>
              <a:buNone/>
            </a:pPr>
            <a:r>
              <a:rPr lang="en" sz="3000">
                <a:solidFill>
                  <a:srgbClr val="999999"/>
                </a:solidFill>
              </a:rPr>
              <a:t>Linear Regression</a:t>
            </a:r>
          </a:p>
        </p:txBody>
      </p:sp>
      <p:sp>
        <p:nvSpPr>
          <p:cNvPr id="119" name="Shape 119"/>
          <p:cNvSpPr txBox="1"/>
          <p:nvPr/>
        </p:nvSpPr>
        <p:spPr>
          <a:xfrm>
            <a:off x="335000" y="1183675"/>
            <a:ext cx="1996200" cy="1832700"/>
          </a:xfrm>
          <a:prstGeom prst="rect">
            <a:avLst/>
          </a:prstGeom>
          <a:noFill/>
          <a:ln>
            <a:noFill/>
          </a:ln>
        </p:spPr>
        <p:txBody>
          <a:bodyPr anchorCtr="0" anchor="t" bIns="91425" lIns="91425" rIns="91425" tIns="91425">
            <a:noAutofit/>
          </a:bodyPr>
          <a:lstStyle/>
          <a:p>
            <a:pPr lvl="0">
              <a:spcBef>
                <a:spcPts val="0"/>
              </a:spcBef>
              <a:buNone/>
            </a:pPr>
            <a:r>
              <a:rPr lang="en">
                <a:solidFill>
                  <a:srgbClr val="666666"/>
                </a:solidFill>
              </a:rPr>
              <a:t>Using 6 Attributes:</a:t>
            </a:r>
          </a:p>
          <a:p>
            <a:pPr lvl="0">
              <a:spcBef>
                <a:spcPts val="0"/>
              </a:spcBef>
              <a:buNone/>
            </a:pPr>
            <a:r>
              <a:rPr lang="en">
                <a:solidFill>
                  <a:srgbClr val="666666"/>
                </a:solidFill>
              </a:rPr>
              <a:t>-</a:t>
            </a:r>
            <a:r>
              <a:rPr lang="en">
                <a:solidFill>
                  <a:srgbClr val="666666"/>
                </a:solidFill>
              </a:rPr>
              <a:t>Groceries</a:t>
            </a:r>
          </a:p>
          <a:p>
            <a:pPr lvl="0">
              <a:spcBef>
                <a:spcPts val="0"/>
              </a:spcBef>
              <a:buNone/>
            </a:pPr>
            <a:r>
              <a:rPr lang="en">
                <a:solidFill>
                  <a:srgbClr val="666666"/>
                </a:solidFill>
              </a:rPr>
              <a:t>-coli</a:t>
            </a:r>
          </a:p>
          <a:p>
            <a:pPr lvl="0">
              <a:spcBef>
                <a:spcPts val="0"/>
              </a:spcBef>
              <a:buNone/>
            </a:pPr>
            <a:r>
              <a:rPr lang="en">
                <a:solidFill>
                  <a:srgbClr val="666666"/>
                </a:solidFill>
              </a:rPr>
              <a:t>-RentIndex</a:t>
            </a:r>
          </a:p>
          <a:p>
            <a:pPr lvl="0">
              <a:spcBef>
                <a:spcPts val="0"/>
              </a:spcBef>
              <a:buNone/>
            </a:pPr>
            <a:r>
              <a:rPr lang="en">
                <a:solidFill>
                  <a:srgbClr val="666666"/>
                </a:solidFill>
              </a:rPr>
              <a:t>-Restaurant</a:t>
            </a:r>
          </a:p>
          <a:p>
            <a:pPr lvl="0">
              <a:spcBef>
                <a:spcPts val="0"/>
              </a:spcBef>
              <a:buNone/>
            </a:pPr>
            <a:r>
              <a:rPr lang="en">
                <a:solidFill>
                  <a:srgbClr val="666666"/>
                </a:solidFill>
              </a:rPr>
              <a:t>-Purchase</a:t>
            </a:r>
          </a:p>
          <a:p>
            <a:pPr lvl="0">
              <a:spcBef>
                <a:spcPts val="0"/>
              </a:spcBef>
              <a:buNone/>
            </a:pPr>
            <a:r>
              <a:rPr lang="en">
                <a:solidFill>
                  <a:srgbClr val="666666"/>
                </a:solidFill>
              </a:rPr>
              <a:t>-salary</a:t>
            </a:r>
          </a:p>
          <a:p>
            <a:pPr lvl="0">
              <a:spcBef>
                <a:spcPts val="0"/>
              </a:spcBef>
              <a:buNone/>
            </a:pPr>
            <a:r>
              <a:t/>
            </a:r>
            <a:endParaRPr>
              <a:solidFill>
                <a:srgbClr val="666666"/>
              </a:solidFill>
            </a:endParaRPr>
          </a:p>
        </p:txBody>
      </p:sp>
      <p:sp>
        <p:nvSpPr>
          <p:cNvPr id="120" name="Shape 120"/>
          <p:cNvSpPr txBox="1"/>
          <p:nvPr/>
        </p:nvSpPr>
        <p:spPr>
          <a:xfrm>
            <a:off x="2273350" y="1183675"/>
            <a:ext cx="4846500" cy="1832700"/>
          </a:xfrm>
          <a:prstGeom prst="rect">
            <a:avLst/>
          </a:prstGeom>
          <a:noFill/>
          <a:ln>
            <a:noFill/>
          </a:ln>
        </p:spPr>
        <p:txBody>
          <a:bodyPr anchorCtr="0" anchor="t" bIns="91425" lIns="91425" rIns="91425" tIns="91425">
            <a:noAutofit/>
          </a:bodyPr>
          <a:lstStyle/>
          <a:p>
            <a:pPr lvl="0">
              <a:spcBef>
                <a:spcPts val="0"/>
              </a:spcBef>
              <a:buNone/>
            </a:pPr>
            <a:r>
              <a:rPr lang="en">
                <a:solidFill>
                  <a:srgbClr val="666666"/>
                </a:solidFill>
              </a:rPr>
              <a:t>Linear Regression Model:</a:t>
            </a:r>
          </a:p>
          <a:p>
            <a:pPr lvl="0">
              <a:spcBef>
                <a:spcPts val="0"/>
              </a:spcBef>
              <a:buNone/>
            </a:pPr>
            <a:r>
              <a:t/>
            </a:r>
            <a:endParaRPr>
              <a:solidFill>
                <a:srgbClr val="666666"/>
              </a:solidFill>
            </a:endParaRPr>
          </a:p>
          <a:p>
            <a:pPr lvl="0">
              <a:spcBef>
                <a:spcPts val="0"/>
              </a:spcBef>
              <a:buNone/>
            </a:pPr>
            <a:r>
              <a:rPr lang="en">
                <a:solidFill>
                  <a:srgbClr val="666666"/>
                </a:solidFill>
              </a:rPr>
              <a:t>salary =</a:t>
            </a:r>
          </a:p>
          <a:p>
            <a:pPr lvl="0">
              <a:spcBef>
                <a:spcPts val="0"/>
              </a:spcBef>
              <a:buNone/>
            </a:pPr>
            <a:r>
              <a:rPr lang="en">
                <a:solidFill>
                  <a:srgbClr val="666666"/>
                </a:solidFill>
              </a:rPr>
              <a:t>      0.192  * Groceries +   0.5657 *RentIndex +</a:t>
            </a:r>
          </a:p>
          <a:p>
            <a:pPr lvl="0">
              <a:spcBef>
                <a:spcPts val="0"/>
              </a:spcBef>
              <a:buNone/>
            </a:pPr>
            <a:r>
              <a:rPr lang="en">
                <a:solidFill>
                  <a:srgbClr val="666666"/>
                </a:solidFill>
              </a:rPr>
              <a:t>      0.1827 * Restaurant + 0.3471 * Purchase +</a:t>
            </a:r>
          </a:p>
          <a:p>
            <a:pPr lvl="0">
              <a:spcBef>
                <a:spcPts val="0"/>
              </a:spcBef>
              <a:buNone/>
            </a:pPr>
            <a:r>
              <a:rPr lang="en">
                <a:solidFill>
                  <a:srgbClr val="666666"/>
                </a:solidFill>
              </a:rPr>
              <a:t>      -25.0892</a:t>
            </a:r>
          </a:p>
          <a:p>
            <a:pPr lvl="0" rtl="0">
              <a:spcBef>
                <a:spcPts val="0"/>
              </a:spcBef>
              <a:buNone/>
            </a:pPr>
            <a:r>
              <a:t/>
            </a:r>
            <a:endParaRPr>
              <a:solidFill>
                <a:srgbClr val="666666"/>
              </a:solidFill>
            </a:endParaRPr>
          </a:p>
        </p:txBody>
      </p:sp>
      <p:sp>
        <p:nvSpPr>
          <p:cNvPr id="121" name="Shape 121"/>
          <p:cNvSpPr txBox="1"/>
          <p:nvPr/>
        </p:nvSpPr>
        <p:spPr>
          <a:xfrm>
            <a:off x="547675" y="2944975"/>
            <a:ext cx="6715200" cy="1619100"/>
          </a:xfrm>
          <a:prstGeom prst="rect">
            <a:avLst/>
          </a:prstGeom>
          <a:noFill/>
          <a:ln>
            <a:noFill/>
          </a:ln>
        </p:spPr>
        <p:txBody>
          <a:bodyPr anchorCtr="0" anchor="t" bIns="91425" lIns="91425" rIns="91425" tIns="91425">
            <a:noAutofit/>
          </a:bodyPr>
          <a:lstStyle/>
          <a:p>
            <a:pPr lvl="0">
              <a:spcBef>
                <a:spcPts val="0"/>
              </a:spcBef>
              <a:buNone/>
            </a:pPr>
            <a:r>
              <a:rPr lang="en" sz="1200">
                <a:solidFill>
                  <a:srgbClr val="D9D9D9"/>
                </a:solidFill>
              </a:rPr>
              <a:t>=== Summary ===</a:t>
            </a:r>
          </a:p>
          <a:p>
            <a:pPr lvl="0">
              <a:spcBef>
                <a:spcPts val="0"/>
              </a:spcBef>
              <a:buNone/>
            </a:pPr>
            <a:r>
              <a:t/>
            </a:r>
            <a:endParaRPr sz="1200">
              <a:solidFill>
                <a:srgbClr val="D9D9D9"/>
              </a:solidFill>
            </a:endParaRPr>
          </a:p>
          <a:p>
            <a:pPr lvl="0">
              <a:spcBef>
                <a:spcPts val="0"/>
              </a:spcBef>
              <a:buNone/>
            </a:pPr>
            <a:r>
              <a:rPr lang="en" sz="1200">
                <a:solidFill>
                  <a:srgbClr val="D9D9D9"/>
                </a:solidFill>
              </a:rPr>
              <a:t>Correlation coefficient                   0.9818</a:t>
            </a:r>
          </a:p>
          <a:p>
            <a:pPr lvl="0">
              <a:spcBef>
                <a:spcPts val="0"/>
              </a:spcBef>
              <a:buNone/>
            </a:pPr>
            <a:r>
              <a:rPr lang="en" sz="1200">
                <a:solidFill>
                  <a:srgbClr val="D9D9D9"/>
                </a:solidFill>
              </a:rPr>
              <a:t>Mean absolute error                      3.9472</a:t>
            </a:r>
          </a:p>
          <a:p>
            <a:pPr lvl="0">
              <a:spcBef>
                <a:spcPts val="0"/>
              </a:spcBef>
              <a:buNone/>
            </a:pPr>
            <a:r>
              <a:rPr lang="en" sz="1200">
                <a:solidFill>
                  <a:srgbClr val="D9D9D9"/>
                </a:solidFill>
              </a:rPr>
              <a:t>Root mean squared error              5.3029</a:t>
            </a:r>
          </a:p>
          <a:p>
            <a:pPr lvl="0">
              <a:spcBef>
                <a:spcPts val="0"/>
              </a:spcBef>
              <a:buNone/>
            </a:pPr>
            <a:r>
              <a:rPr lang="en" sz="1200">
                <a:solidFill>
                  <a:srgbClr val="D9D9D9"/>
                </a:solidFill>
              </a:rPr>
              <a:t>Relative absolute error                  16.4483 %</a:t>
            </a:r>
          </a:p>
          <a:p>
            <a:pPr lvl="0">
              <a:spcBef>
                <a:spcPts val="0"/>
              </a:spcBef>
              <a:buNone/>
            </a:pPr>
            <a:r>
              <a:rPr lang="en" sz="1200">
                <a:solidFill>
                  <a:srgbClr val="D9D9D9"/>
                </a:solidFill>
              </a:rPr>
              <a:t>Root relative squared error            18.9396 %</a:t>
            </a:r>
          </a:p>
          <a:p>
            <a:pPr lvl="0">
              <a:spcBef>
                <a:spcPts val="0"/>
              </a:spcBef>
              <a:buNone/>
            </a:pPr>
            <a:r>
              <a:rPr lang="en" sz="1200">
                <a:solidFill>
                  <a:srgbClr val="D9D9D9"/>
                </a:solidFill>
              </a:rPr>
              <a:t>Total Number of Instances             427</a:t>
            </a:r>
          </a:p>
          <a:p>
            <a:pPr lvl="0">
              <a:spcBef>
                <a:spcPts val="0"/>
              </a:spcBef>
              <a:buNone/>
            </a:pPr>
            <a:r>
              <a:t/>
            </a:r>
            <a:endParaRPr sz="1200">
              <a:solidFill>
                <a:srgbClr val="D9D9D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490250" y="450150"/>
            <a:ext cx="3459900" cy="641400"/>
          </a:xfrm>
          <a:prstGeom prst="rect">
            <a:avLst/>
          </a:prstGeom>
        </p:spPr>
        <p:txBody>
          <a:bodyPr anchorCtr="0" anchor="ctr" bIns="91425" lIns="91425" rIns="91425" tIns="91425">
            <a:noAutofit/>
          </a:bodyPr>
          <a:lstStyle/>
          <a:p>
            <a:pPr lvl="0" rtl="0">
              <a:spcBef>
                <a:spcPts val="0"/>
              </a:spcBef>
              <a:buNone/>
            </a:pPr>
            <a:r>
              <a:rPr lang="en" sz="3000">
                <a:solidFill>
                  <a:srgbClr val="FFFFFF"/>
                </a:solidFill>
              </a:rPr>
              <a:t>M5P Tree</a:t>
            </a:r>
          </a:p>
        </p:txBody>
      </p:sp>
      <p:sp>
        <p:nvSpPr>
          <p:cNvPr id="127" name="Shape 127"/>
          <p:cNvSpPr txBox="1"/>
          <p:nvPr/>
        </p:nvSpPr>
        <p:spPr>
          <a:xfrm>
            <a:off x="335000" y="1183675"/>
            <a:ext cx="1996200" cy="18327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rPr>
              <a:t>Using 6 Attributes:</a:t>
            </a:r>
          </a:p>
          <a:p>
            <a:pPr lvl="0" rtl="0">
              <a:spcBef>
                <a:spcPts val="0"/>
              </a:spcBef>
              <a:buNone/>
            </a:pPr>
            <a:r>
              <a:rPr lang="en">
                <a:solidFill>
                  <a:srgbClr val="666666"/>
                </a:solidFill>
              </a:rPr>
              <a:t>-Groceries</a:t>
            </a:r>
          </a:p>
          <a:p>
            <a:pPr lvl="0" rtl="0">
              <a:spcBef>
                <a:spcPts val="0"/>
              </a:spcBef>
              <a:buNone/>
            </a:pPr>
            <a:r>
              <a:rPr lang="en">
                <a:solidFill>
                  <a:srgbClr val="666666"/>
                </a:solidFill>
              </a:rPr>
              <a:t>-coli</a:t>
            </a:r>
          </a:p>
          <a:p>
            <a:pPr lvl="0" rtl="0">
              <a:spcBef>
                <a:spcPts val="0"/>
              </a:spcBef>
              <a:buNone/>
            </a:pPr>
            <a:r>
              <a:rPr lang="en">
                <a:solidFill>
                  <a:srgbClr val="666666"/>
                </a:solidFill>
              </a:rPr>
              <a:t>-RentIndex</a:t>
            </a:r>
          </a:p>
          <a:p>
            <a:pPr lvl="0" rtl="0">
              <a:spcBef>
                <a:spcPts val="0"/>
              </a:spcBef>
              <a:buNone/>
            </a:pPr>
            <a:r>
              <a:rPr lang="en">
                <a:solidFill>
                  <a:srgbClr val="666666"/>
                </a:solidFill>
              </a:rPr>
              <a:t>-Restaurant</a:t>
            </a:r>
          </a:p>
          <a:p>
            <a:pPr lvl="0" rtl="0">
              <a:spcBef>
                <a:spcPts val="0"/>
              </a:spcBef>
              <a:buNone/>
            </a:pPr>
            <a:r>
              <a:rPr lang="en">
                <a:solidFill>
                  <a:srgbClr val="666666"/>
                </a:solidFill>
              </a:rPr>
              <a:t>-Purchase</a:t>
            </a:r>
          </a:p>
          <a:p>
            <a:pPr lvl="0" rtl="0">
              <a:spcBef>
                <a:spcPts val="0"/>
              </a:spcBef>
              <a:buNone/>
            </a:pPr>
            <a:r>
              <a:rPr lang="en">
                <a:solidFill>
                  <a:srgbClr val="666666"/>
                </a:solidFill>
              </a:rPr>
              <a:t>-salary</a:t>
            </a:r>
          </a:p>
          <a:p>
            <a:pPr lvl="0" rtl="0">
              <a:spcBef>
                <a:spcPts val="0"/>
              </a:spcBef>
              <a:buNone/>
            </a:pPr>
            <a:r>
              <a:t/>
            </a:r>
            <a:endParaRPr>
              <a:solidFill>
                <a:srgbClr val="666666"/>
              </a:solidFill>
            </a:endParaRPr>
          </a:p>
        </p:txBody>
      </p:sp>
      <p:sp>
        <p:nvSpPr>
          <p:cNvPr id="128" name="Shape 128"/>
          <p:cNvSpPr txBox="1"/>
          <p:nvPr/>
        </p:nvSpPr>
        <p:spPr>
          <a:xfrm>
            <a:off x="335000" y="2858475"/>
            <a:ext cx="3459900" cy="1619100"/>
          </a:xfrm>
          <a:prstGeom prst="rect">
            <a:avLst/>
          </a:prstGeom>
          <a:noFill/>
          <a:ln>
            <a:noFill/>
          </a:ln>
        </p:spPr>
        <p:txBody>
          <a:bodyPr anchorCtr="0" anchor="t" bIns="91425" lIns="91425" rIns="91425" tIns="91425">
            <a:noAutofit/>
          </a:bodyPr>
          <a:lstStyle/>
          <a:p>
            <a:pPr lvl="0">
              <a:spcBef>
                <a:spcPts val="0"/>
              </a:spcBef>
              <a:buNone/>
            </a:pPr>
            <a:r>
              <a:rPr lang="en" sz="1200">
                <a:solidFill>
                  <a:srgbClr val="D9D9D9"/>
                </a:solidFill>
              </a:rPr>
              <a:t>=== Summary ===</a:t>
            </a:r>
          </a:p>
          <a:p>
            <a:pPr lvl="0">
              <a:spcBef>
                <a:spcPts val="0"/>
              </a:spcBef>
              <a:buNone/>
            </a:pPr>
            <a:r>
              <a:t/>
            </a:r>
            <a:endParaRPr sz="1200">
              <a:solidFill>
                <a:srgbClr val="D9D9D9"/>
              </a:solidFill>
            </a:endParaRPr>
          </a:p>
          <a:p>
            <a:pPr lvl="0">
              <a:spcBef>
                <a:spcPts val="0"/>
              </a:spcBef>
              <a:buNone/>
            </a:pPr>
            <a:r>
              <a:rPr lang="en" sz="1200">
                <a:solidFill>
                  <a:srgbClr val="D9D9D9"/>
                </a:solidFill>
              </a:rPr>
              <a:t>Correlation coefficient                  0.9914</a:t>
            </a:r>
          </a:p>
          <a:p>
            <a:pPr lvl="0">
              <a:spcBef>
                <a:spcPts val="0"/>
              </a:spcBef>
              <a:buNone/>
            </a:pPr>
            <a:r>
              <a:rPr lang="en" sz="1200">
                <a:solidFill>
                  <a:srgbClr val="D9D9D9"/>
                </a:solidFill>
              </a:rPr>
              <a:t>Mean absolute error                      2.5178</a:t>
            </a:r>
          </a:p>
          <a:p>
            <a:pPr lvl="0">
              <a:spcBef>
                <a:spcPts val="0"/>
              </a:spcBef>
              <a:buNone/>
            </a:pPr>
            <a:r>
              <a:rPr lang="en" sz="1200">
                <a:solidFill>
                  <a:srgbClr val="D9D9D9"/>
                </a:solidFill>
              </a:rPr>
              <a:t>Root mean squared error                  3.6627</a:t>
            </a:r>
          </a:p>
          <a:p>
            <a:pPr lvl="0">
              <a:spcBef>
                <a:spcPts val="0"/>
              </a:spcBef>
              <a:buNone/>
            </a:pPr>
            <a:r>
              <a:rPr lang="en" sz="1200">
                <a:solidFill>
                  <a:srgbClr val="D9D9D9"/>
                </a:solidFill>
              </a:rPr>
              <a:t>Relative absolute error                 10.4931 %</a:t>
            </a:r>
          </a:p>
          <a:p>
            <a:pPr lvl="0">
              <a:spcBef>
                <a:spcPts val="0"/>
              </a:spcBef>
              <a:buNone/>
            </a:pPr>
            <a:r>
              <a:rPr lang="en" sz="1200">
                <a:solidFill>
                  <a:srgbClr val="D9D9D9"/>
                </a:solidFill>
              </a:rPr>
              <a:t>Root relative squared error             13.0949 %</a:t>
            </a:r>
          </a:p>
          <a:p>
            <a:pPr lvl="0">
              <a:spcBef>
                <a:spcPts val="0"/>
              </a:spcBef>
              <a:buNone/>
            </a:pPr>
            <a:r>
              <a:rPr lang="en" sz="1200">
                <a:solidFill>
                  <a:srgbClr val="D9D9D9"/>
                </a:solidFill>
              </a:rPr>
              <a:t>Total Number of Instances              427    </a:t>
            </a:r>
          </a:p>
          <a:p>
            <a:pPr lvl="0" rtl="0">
              <a:spcBef>
                <a:spcPts val="0"/>
              </a:spcBef>
              <a:buNone/>
            </a:pPr>
            <a:r>
              <a:t/>
            </a:r>
            <a:endParaRPr sz="1200">
              <a:solidFill>
                <a:srgbClr val="D9D9D9"/>
              </a:solidFill>
            </a:endParaRPr>
          </a:p>
        </p:txBody>
      </p:sp>
      <p:pic>
        <p:nvPicPr>
          <p:cNvPr id="129" name="Shape 129"/>
          <p:cNvPicPr preferRelativeResize="0"/>
          <p:nvPr/>
        </p:nvPicPr>
        <p:blipFill>
          <a:blip r:embed="rId3">
            <a:alphaModFix/>
          </a:blip>
          <a:stretch>
            <a:fillRect/>
          </a:stretch>
        </p:blipFill>
        <p:spPr>
          <a:xfrm>
            <a:off x="3950147" y="199675"/>
            <a:ext cx="4945125" cy="3280949"/>
          </a:xfrm>
          <a:prstGeom prst="rect">
            <a:avLst/>
          </a:prstGeom>
          <a:noFill/>
          <a:ln>
            <a:noFill/>
          </a:ln>
        </p:spPr>
      </p:pic>
      <p:sp>
        <p:nvSpPr>
          <p:cNvPr id="130" name="Shape 130"/>
          <p:cNvSpPr txBox="1"/>
          <p:nvPr/>
        </p:nvSpPr>
        <p:spPr>
          <a:xfrm>
            <a:off x="5989975" y="3480625"/>
            <a:ext cx="1996200" cy="1832700"/>
          </a:xfrm>
          <a:prstGeom prst="rect">
            <a:avLst/>
          </a:prstGeom>
          <a:noFill/>
          <a:ln>
            <a:noFill/>
          </a:ln>
        </p:spPr>
        <p:txBody>
          <a:bodyPr anchorCtr="0" anchor="t" bIns="91425" lIns="91425" rIns="91425" tIns="91425">
            <a:noAutofit/>
          </a:bodyPr>
          <a:lstStyle/>
          <a:p>
            <a:pPr lvl="0" rtl="0">
              <a:spcBef>
                <a:spcPts val="0"/>
              </a:spcBef>
              <a:buNone/>
            </a:pPr>
            <a:r>
              <a:rPr lang="en">
                <a:solidFill>
                  <a:srgbClr val="F3F3F3"/>
                </a:solidFill>
              </a:rPr>
              <a:t>Produces 6 rules.</a:t>
            </a:r>
          </a:p>
        </p:txBody>
      </p:sp>
    </p:spTree>
  </p:cSld>
  <p:clrMapOvr>
    <a:masterClrMapping/>
  </p:clrMapOvr>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